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7"/>
  </p:notesMasterIdLst>
  <p:sldIdLst>
    <p:sldId id="328" r:id="rId5"/>
    <p:sldId id="353" r:id="rId6"/>
    <p:sldId id="336" r:id="rId7"/>
    <p:sldId id="366" r:id="rId8"/>
    <p:sldId id="368" r:id="rId9"/>
    <p:sldId id="367" r:id="rId10"/>
    <p:sldId id="375" r:id="rId11"/>
    <p:sldId id="370" r:id="rId12"/>
    <p:sldId id="376" r:id="rId13"/>
    <p:sldId id="377" r:id="rId14"/>
    <p:sldId id="378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71" r:id="rId25"/>
    <p:sldId id="352" r:id="rId26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5F1EB0C-D5AC-4F7C-5B2E-E1922A026E61}" name="Sallai,D" initials="Sa" userId="S::d.sallai@lse.ac.uk::1dfbb6eb-447f-47e1-8947-478e230b801c" providerId="AD"/>
  <p188:author id="{6BBDBA86-C09D-8154-7EDC-738FA960D49A}" name="Barreto,ME" initials="Ba" userId="S::m.e.barreto@lse.ac.uk::57afdcaa-744f-4d0f-8c53-844b5173b4c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BBE2"/>
    <a:srgbClr val="99ADFF"/>
    <a:srgbClr val="A7A0FF"/>
    <a:srgbClr val="C58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D0EF77-50F5-505F-5145-E0D7BAA12FEA}" v="3" dt="2024-05-07T09:06:26.241"/>
    <p1510:client id="{1CAEC978-20F0-8C1E-DE3B-DCFC48635394}" v="1020" dt="2024-05-06T15:36:35.593"/>
    <p1510:client id="{3AF668C6-9910-EEA3-E34A-FECB912D0BD0}" v="7" dt="2024-05-08T08:06:51.761"/>
    <p1510:client id="{550C8410-37FE-3431-B8C7-B4B9CEA50A99}" v="1609" dt="2024-05-06T20:25:34.956"/>
    <p1510:client id="{65B2BBA4-3E73-E83B-10DC-680801382071}" v="40" dt="2024-05-07T17:54:44.648"/>
    <p1510:client id="{8E470DD6-5C3A-0ABA-15AF-D68A9C8B44D9}" v="137" dt="2024-05-07T18:27:42.211"/>
    <p1510:client id="{905D6480-5746-3E0F-F659-C744C30B648E}" v="1523" dt="2024-05-07T10:05:24.823"/>
    <p1510:client id="{D4F396EE-EB67-FDCB-405B-FB9903EE25AA}" v="2713" dt="2024-05-07T10:15:30.0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69"/>
    <p:restoredTop sz="96405"/>
  </p:normalViewPr>
  <p:slideViewPr>
    <p:cSldViewPr snapToGrid="0">
      <p:cViewPr varScale="1">
        <p:scale>
          <a:sx n="128" d="100"/>
          <a:sy n="128" d="100"/>
        </p:scale>
        <p:origin x="5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EF041F-75F6-4F22-8B70-C1A7A278D844}" type="datetimeFigureOut">
              <a:t>6/6/24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C3AC0C-1495-4BAA-BD5A-39A3FEA06E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863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C3AC0C-1495-4BAA-BD5A-39A3FEA06E59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18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18C5B5E-FE93-CB48-999D-CBCCDBAC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B37763B-0B43-0E45-B9C5-E0D3214E35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175" y="1304925"/>
            <a:ext cx="10153650" cy="1214157"/>
          </a:xfrm>
          <a:prstGeom prst="rect">
            <a:avLst/>
          </a:prstGeom>
        </p:spPr>
        <p:txBody>
          <a:bodyPr lIns="90000" tIns="0" rIns="0" bIns="0" anchor="b" anchorCtr="0"/>
          <a:lstStyle>
            <a:lvl1pPr algn="l">
              <a:defRPr sz="44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Title of presentation 44pt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BC36FD-DB34-7648-85FD-29A688F859A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175" y="2715077"/>
            <a:ext cx="10153649" cy="46815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 b="0" i="0" cap="all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Subtitle 24pt</a:t>
            </a:r>
            <a:endParaRPr lang="en-GB">
              <a:effectLst/>
              <a:latin typeface="Roboto" pitchFamily="2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7796A85-71B9-CF44-9C76-57621DE3D92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19175" y="3594316"/>
            <a:ext cx="10153649" cy="209238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800" baseline="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 sz="1600"/>
            </a:lvl2pPr>
          </a:lstStyle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Speakers: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endParaRPr lang="en-GB" sz="1600" b="0" i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685800" rtl="0" eaLnBrk="1" fontAlgn="auto" latinLnBrk="0" hangingPunct="1">
              <a:lnSpc>
                <a:spcPts val="1800"/>
              </a:lnSpc>
              <a:spcBef>
                <a:spcPts val="450"/>
              </a:spcBef>
              <a:spcAft>
                <a:spcPts val="0"/>
              </a:spcAft>
              <a:buClr>
                <a:srgbClr val="FF0000"/>
              </a:buClr>
              <a:buSzPct val="110000"/>
              <a:buFontTx/>
              <a:buNone/>
              <a:tabLst/>
              <a:defRPr/>
            </a:pP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Chair:        [Title </a:t>
            </a:r>
            <a:r>
              <a:rPr lang="en-GB" sz="1600" b="0" i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Forname</a:t>
            </a:r>
            <a:r>
              <a:rPr lang="en-GB" sz="1600" b="0" i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Surname], [Department], [LSE] or [Institution]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D0E310-A04E-A34E-88EC-C4D17A077D02}"/>
              </a:ext>
            </a:extLst>
          </p:cNvPr>
          <p:cNvSpPr/>
          <p:nvPr userDrawn="1"/>
        </p:nvSpPr>
        <p:spPr>
          <a:xfrm>
            <a:off x="11718490" y="6384073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EDBA5123-F646-F241-B1D9-45A6DECB407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7361" y="5893156"/>
            <a:ext cx="3236154" cy="279440"/>
          </a:xfrm>
        </p:spPr>
        <p:txBody>
          <a:bodyPr lIns="0" tIns="0" rIns="0" bIns="0">
            <a:normAutofit/>
          </a:bodyPr>
          <a:lstStyle>
            <a:lvl1pPr>
              <a:defRPr sz="1500" b="1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err="1"/>
              <a:t>lse.ac.uk</a:t>
            </a:r>
            <a:r>
              <a:rPr lang="en-US"/>
              <a:t>/department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3E3DA6BA-2174-9C47-8FEE-58B29D888E6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3CC1834-20B4-994B-8A64-0BCFAFEC81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04800" y="6166200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6DF0F06-CE80-B244-A376-94DDA71E045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D4A3E9-6A2F-AA4B-9E2A-8F62010190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116B47-9EB5-7D4C-8E1C-87D1F28C2DE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61BAD73-41D1-0544-A6AB-A087B6B36FFD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69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.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F465593-437A-3849-BE5D-7B6BADB972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F6C8FBA-8122-DE4F-8931-D7978E15E6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296862"/>
            <a:ext cx="5612607" cy="61118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r">
              <a:lnSpc>
                <a:spcPts val="3200"/>
              </a:lnSpc>
              <a:defRPr sz="2000" b="1" i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Roboto Medium" pitchFamily="2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 Here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3E6D21-7AD3-0441-A8C6-8569B63AB571}"/>
              </a:ext>
            </a:extLst>
          </p:cNvPr>
          <p:cNvSpPr/>
          <p:nvPr userDrawn="1"/>
        </p:nvSpPr>
        <p:spPr>
          <a:xfrm>
            <a:off x="11709782" y="6378957"/>
            <a:ext cx="110743" cy="110743"/>
          </a:xfrm>
          <a:prstGeom prst="rect">
            <a:avLst/>
          </a:prstGeom>
          <a:solidFill>
            <a:srgbClr val="E011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F43131"/>
              </a:solidFill>
              <a:latin typeface="Roboto Regular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4D892-BB66-1A46-9376-090F2486723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1700213"/>
            <a:ext cx="10153650" cy="4448038"/>
          </a:xfrm>
          <a:prstGeom prst="rect">
            <a:avLst/>
          </a:prstGeom>
        </p:spPr>
        <p:txBody>
          <a:bodyPr/>
          <a:lstStyle>
            <a:lvl1pPr algn="l">
              <a:defRPr sz="2400" b="1" i="0" baseline="0">
                <a:solidFill>
                  <a:srgbClr val="E0112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84150" indent="-176213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85738" indent="177800" algn="l">
              <a:buClr>
                <a:srgbClr val="E0112B"/>
              </a:buClr>
              <a:buFont typeface="Wingdings" pitchFamily="2" charset="2"/>
              <a:buChar char="§"/>
              <a:defRPr sz="24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541338" indent="-177800" algn="l">
              <a:buClr>
                <a:schemeClr val="tx1"/>
              </a:buClr>
              <a:buFont typeface="Wingdings" pitchFamily="2" charset="2"/>
              <a:buChar char="§"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541337" indent="0" algn="l">
              <a:buNone/>
              <a:defRPr sz="2000" b="0" i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– Fifth level</a:t>
            </a: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E6A717F1-9D6B-3C4F-9DD5-B4FCDD5810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4800" y="6171945"/>
            <a:ext cx="3236259" cy="243170"/>
          </a:xfrm>
        </p:spPr>
        <p:txBody>
          <a:bodyPr lIns="0" tIns="0" rIns="0" bIns="0">
            <a:normAutofit/>
          </a:bodyPr>
          <a:lstStyle>
            <a:lvl1pPr>
              <a:defRPr sz="1100" b="0" i="0">
                <a:solidFill>
                  <a:srgbClr val="E0112B"/>
                </a:solidFill>
                <a:latin typeface="Arial" panose="020B0604020202020204" pitchFamily="34" charset="0"/>
                <a:ea typeface="Roboto" pitchFamily="2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@LSE/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9B05F03-CBDF-0840-9582-A0F116D1B1A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5999" y="6195415"/>
            <a:ext cx="5613783" cy="440057"/>
          </a:xfrm>
        </p:spPr>
        <p:txBody>
          <a:bodyPr anchor="ctr">
            <a:normAutofit/>
          </a:bodyPr>
          <a:lstStyle>
            <a:lvl1pPr algn="r">
              <a:defRPr lang="en-GB" sz="1800" b="0" i="0" kern="1200" baseline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Department/Institute/Centre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B2F53E9-AA47-0244-8948-33D678ECAC8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0038" y="6422517"/>
            <a:ext cx="209241" cy="15022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E230A53-7C63-7E4F-8EAE-DF93E3EF12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7406" y="6425613"/>
            <a:ext cx="228019" cy="1502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9A45018-5898-0E42-B7A4-03021A91699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11927" y="6425824"/>
            <a:ext cx="228019" cy="1502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5EA4BFA-2736-F64F-B7DA-C9764AADF0F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920445" y="6424466"/>
            <a:ext cx="252162" cy="150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06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48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GB" smtClean="0"/>
              <a:t>06/06/2024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.e.barreto@lse.ac.uk" TargetMode="External"/><Relationship Id="rId2" Type="http://schemas.openxmlformats.org/officeDocument/2006/relationships/hyperlink" Target="https://info.lse.ac.uk/staff/divisions/Eden-Centre/Education-research-and-funding/Eden-Development-Fellowships" TargetMode="Externa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arcosebarreto.github.io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48550/arXiv.2401.10759" TargetMode="External"/><Relationship Id="rId13" Type="http://schemas.openxmlformats.org/officeDocument/2006/relationships/hyperlink" Target="mailto:m.e.barreto@lse.ac.uk" TargetMode="External"/><Relationship Id="rId3" Type="http://schemas.openxmlformats.org/officeDocument/2006/relationships/hyperlink" Target="https://doi.org/10.48550/arXiv.2403.18105" TargetMode="External"/><Relationship Id="rId7" Type="http://schemas.openxmlformats.org/officeDocument/2006/relationships/hyperlink" Target="https://doi.org/10.1145/3587102.3588785" TargetMode="External"/><Relationship Id="rId12" Type="http://schemas.openxmlformats.org/officeDocument/2006/relationships/hyperlink" Target="https://arxiv.org/abs/2304.05128" TargetMode="External"/><Relationship Id="rId2" Type="http://schemas.openxmlformats.org/officeDocument/2006/relationships/hyperlink" Target="https://www.bbc.co.uk/bitesize/guides/zts8d2p/revision/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145/3545945.3569785" TargetMode="External"/><Relationship Id="rId11" Type="http://schemas.openxmlformats.org/officeDocument/2006/relationships/hyperlink" Target="https://arxiv.org/abs/2401.04621" TargetMode="External"/><Relationship Id="rId5" Type="http://schemas.openxmlformats.org/officeDocument/2006/relationships/hyperlink" Target="https://teaching.cornell.edu/generative-artificial-intelligence/cu-committee-report-generative-artificial-intelligence-education" TargetMode="External"/><Relationship Id="rId15" Type="http://schemas.openxmlformats.org/officeDocument/2006/relationships/image" Target="../media/image56.png"/><Relationship Id="rId10" Type="http://schemas.openxmlformats.org/officeDocument/2006/relationships/hyperlink" Target="https://doi.org/10.1145/3597503.3639219" TargetMode="External"/><Relationship Id="rId4" Type="http://schemas.openxmlformats.org/officeDocument/2006/relationships/hyperlink" Target="https://doi.org/10.1007/s10639-023-11834-1" TargetMode="External"/><Relationship Id="rId9" Type="http://schemas.openxmlformats.org/officeDocument/2006/relationships/hyperlink" Target="https://doi.org/10.1145/3636243.3636259" TargetMode="External"/><Relationship Id="rId14" Type="http://schemas.openxmlformats.org/officeDocument/2006/relationships/hyperlink" Target="https://marcosebarreto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5565E7F-C7A6-D149-870C-47E6BA4337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/>
                <a:ea typeface="Roboto"/>
                <a:cs typeface="Arial"/>
              </a:rPr>
              <a:t>Large language models in programming education</a:t>
            </a:r>
            <a:endParaRPr lang="en-US" dirty="0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6C323E6-7AD5-EA41-8CF6-E44CA8D751D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rial"/>
                <a:cs typeface="Arial"/>
              </a:rPr>
              <a:t>OVERVIEW OF EXISTING PRACTICES AND FUTURE DIRECTIONS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B9087AC-3B6C-7340-9C1D-41EB93C6D8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19175" y="3429000"/>
            <a:ext cx="10153649" cy="2280874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Arial"/>
                <a:cs typeface="Arial"/>
              </a:rPr>
              <a:t>Dr. Marcos Barreto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Department of Statistics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8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latin typeface="Arial"/>
                <a:cs typeface="Arial"/>
              </a:rPr>
              <a:t>(this work is supported by the </a:t>
            </a:r>
            <a:r>
              <a:rPr lang="en-US" sz="1400" dirty="0">
                <a:latin typeface="Arial"/>
                <a:cs typeface="Arial"/>
                <a:hlinkClick r:id="rId2"/>
              </a:rPr>
              <a:t>Eden Development Fellowships</a:t>
            </a:r>
            <a:r>
              <a:rPr lang="en-US" sz="1400" dirty="0">
                <a:latin typeface="Arial"/>
                <a:cs typeface="Arial"/>
              </a:rPr>
              <a:t> </a:t>
            </a:r>
            <a:r>
              <a:rPr lang="en-US" sz="1400" dirty="0" err="1">
                <a:latin typeface="Arial"/>
                <a:cs typeface="Arial"/>
              </a:rPr>
              <a:t>programme</a:t>
            </a:r>
            <a:r>
              <a:rPr lang="en-US" sz="1400" dirty="0">
                <a:latin typeface="Arial"/>
                <a:cs typeface="Arial"/>
              </a:rPr>
              <a:t>)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800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e: </a:t>
            </a:r>
            <a:r>
              <a:rPr lang="en-US" dirty="0">
                <a:latin typeface="Arial"/>
                <a:cs typeface="Arial"/>
                <a:hlinkClick r:id="rId3"/>
              </a:rPr>
              <a:t>m.e.barreto@lse.ac.uk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w: </a:t>
            </a:r>
            <a:r>
              <a:rPr lang="en-US" dirty="0">
                <a:latin typeface="Arial"/>
                <a:cs typeface="Arial"/>
                <a:hlinkClick r:id="rId4"/>
              </a:rPr>
              <a:t>https://marcosebarreto.github.io/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E5020-B646-4C49-B97F-880F7AB6D5E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42101" y="6097780"/>
            <a:ext cx="6707795" cy="760220"/>
          </a:xfrm>
        </p:spPr>
        <p:txBody>
          <a:bodyPr>
            <a:normAutofit fontScale="32500" lnSpcReduction="20000"/>
          </a:bodyPr>
          <a:lstStyle/>
          <a:p>
            <a:pPr algn="ctr">
              <a:lnSpc>
                <a:spcPct val="150000"/>
              </a:lnSpc>
              <a:buNone/>
            </a:pPr>
            <a:r>
              <a:rPr lang="pt-BR" sz="3700" b="1" dirty="0">
                <a:latin typeface="Arial"/>
                <a:cs typeface="Arial"/>
              </a:rPr>
              <a:t>LSE </a:t>
            </a:r>
            <a:r>
              <a:rPr lang="pt-BR" sz="3700" b="1" dirty="0" err="1">
                <a:latin typeface="Arial"/>
                <a:cs typeface="Arial"/>
              </a:rPr>
              <a:t>Education</a:t>
            </a:r>
            <a:r>
              <a:rPr lang="pt-BR" sz="3700" b="1" dirty="0">
                <a:latin typeface="Arial"/>
                <a:cs typeface="Arial"/>
              </a:rPr>
              <a:t> </a:t>
            </a:r>
            <a:r>
              <a:rPr lang="pt-BR" sz="3700" b="1" dirty="0" err="1">
                <a:latin typeface="Arial"/>
                <a:cs typeface="Arial"/>
              </a:rPr>
              <a:t>Symposium</a:t>
            </a:r>
            <a:r>
              <a:rPr lang="pt-BR" sz="3700" b="1" dirty="0">
                <a:latin typeface="Arial"/>
                <a:cs typeface="Arial"/>
              </a:rPr>
              <a:t> 2024 – </a:t>
            </a:r>
            <a:r>
              <a:rPr lang="pt-BR" sz="3700" b="1" dirty="0" err="1">
                <a:latin typeface="Arial"/>
                <a:cs typeface="Arial"/>
              </a:rPr>
              <a:t>Education</a:t>
            </a:r>
            <a:r>
              <a:rPr lang="pt-BR" sz="3700" b="1" dirty="0">
                <a:latin typeface="Arial"/>
                <a:cs typeface="Arial"/>
              </a:rPr>
              <a:t> Futures</a:t>
            </a:r>
            <a:endParaRPr lang="en-US" sz="3700" b="1" dirty="0">
              <a:latin typeface="Arial"/>
              <a:cs typeface="Arial"/>
            </a:endParaRPr>
          </a:p>
          <a:p>
            <a:pPr algn="ctr">
              <a:lnSpc>
                <a:spcPct val="150000"/>
              </a:lnSpc>
              <a:buNone/>
            </a:pPr>
            <a:r>
              <a:rPr lang="en-GB" sz="3700" b="1" dirty="0">
                <a:latin typeface="Arial"/>
                <a:cs typeface="Arial"/>
              </a:rPr>
              <a:t>06 June 2024</a:t>
            </a:r>
            <a:endParaRPr lang="en-GB" sz="3700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3C70B3-B06A-B484-8F08-219BE36C3EE9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172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explanation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1st-year programming course, ~1,000 students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[6]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comparison of code explanations created by students vs those generated by LLMs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RQ1:</a:t>
            </a:r>
            <a:r>
              <a:rPr lang="en-GB" sz="1600" b="0" dirty="0">
                <a:solidFill>
                  <a:schemeClr val="tx1"/>
                </a:solidFill>
                <a:effectLst/>
              </a:rPr>
              <a:t> To what extent do code explanations created by students and LLMs differ in accuracy, length, and understandability?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What aspects of code explanations do students value?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two lab sessions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Lab A: students created explanations (purpose and summary) for three code snippets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Lab B (2 weeks after): students were shown a random sample of four explanations created by the students in Lab A or generated by GPT-3, and assessed them based on accuracy, understandability, and length.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5" name="Picture 4" descr="A screenshot of a social media account&#10;&#10;Description automatically generated">
            <a:extLst>
              <a:ext uri="{FF2B5EF4-FFF2-40B4-BE49-F238E27FC236}">
                <a16:creationId xmlns:a16="http://schemas.microsoft.com/office/drawing/2014/main" id="{F0EC8EE9-400B-5FCB-B769-9DCECDBB32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1"/>
          <a:stretch/>
        </p:blipFill>
        <p:spPr>
          <a:xfrm>
            <a:off x="7435363" y="245807"/>
            <a:ext cx="4591881" cy="136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022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BA7217DB-CE3B-EB30-42BA-621EF1040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1910" y="298086"/>
            <a:ext cx="3925167" cy="4445479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9DCC13-25D8-F499-0E7A-72545CA6600E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A: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definitions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4455-0AF2-9C20-51AE-59457014C1CF}"/>
              </a:ext>
            </a:extLst>
          </p:cNvPr>
          <p:cNvSpPr txBox="1"/>
          <p:nvPr/>
        </p:nvSpPr>
        <p:spPr>
          <a:xfrm>
            <a:off x="9094839" y="6095154"/>
            <a:ext cx="249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963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A),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954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2022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66D55E79-D39C-5274-B7A9-7383022D2C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179" b="18587"/>
          <a:stretch/>
        </p:blipFill>
        <p:spPr>
          <a:xfrm>
            <a:off x="164755" y="3971867"/>
            <a:ext cx="2583997" cy="18322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9" name="Picture 8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372F23C8-AE01-C6AF-2F2E-23F497A151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07"/>
          <a:stretch/>
        </p:blipFill>
        <p:spPr>
          <a:xfrm>
            <a:off x="164755" y="1676073"/>
            <a:ext cx="3070057" cy="212983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9" name="Picture 18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46C2F9A1-690C-70FF-7B23-70997B7B51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2" r="39989" b="18587"/>
          <a:stretch/>
        </p:blipFill>
        <p:spPr>
          <a:xfrm>
            <a:off x="2131791" y="4932365"/>
            <a:ext cx="2417081" cy="18322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24" name="Picture 23" descr="A close-up of a paper&#10;&#10;Description automatically generated">
            <a:extLst>
              <a:ext uri="{FF2B5EF4-FFF2-40B4-BE49-F238E27FC236}">
                <a16:creationId xmlns:a16="http://schemas.microsoft.com/office/drawing/2014/main" id="{28BAF80D-37E6-67AC-00B6-A33FBEFDA8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20" y="1480006"/>
            <a:ext cx="3923424" cy="4581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641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1st-year programming course in Python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[7]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propose a new type of programming problem to teach coding based on Prompt Problems and related ways of assessing it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RQ1: How do students interact with Prompt Problems while learning to program?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How do students perceive Prompt Problems affecting their learning of programming concepts?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“Promptly” tool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Each prompt problem consists of a visual representation of a problem (no textual description is given) and a set of associated test cases used to verify the code generated by the LLM.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FE3A9C28-EE55-5B17-2C16-F9951FDB1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945" y="147419"/>
            <a:ext cx="5178300" cy="1139135"/>
          </a:xfrm>
          <a:prstGeom prst="rect">
            <a:avLst/>
          </a:prstGeom>
        </p:spPr>
      </p:pic>
      <p:pic>
        <p:nvPicPr>
          <p:cNvPr id="3" name="Picture 2" descr="A diagram of a code&#10;&#10;Description automatically generated">
            <a:extLst>
              <a:ext uri="{FF2B5EF4-FFF2-40B4-BE49-F238E27FC236}">
                <a16:creationId xmlns:a16="http://schemas.microsoft.com/office/drawing/2014/main" id="{1F8EE60B-DA9C-372B-6E6D-ACF744563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579" y="5436140"/>
            <a:ext cx="3186267" cy="1205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453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F498A18-F928-190D-ABFA-EE151621E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897626"/>
            <a:ext cx="6129937" cy="422096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Promptly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interface &amp;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pt-BR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dirty="0" err="1">
                <a:latin typeface="Arial" panose="020B0604020202020204" pitchFamily="34" charset="0"/>
                <a:cs typeface="Arial" panose="020B0604020202020204" pitchFamily="34" charset="0"/>
              </a:rPr>
              <a:t>exercises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7C24FEDD-07F0-028F-7309-0CAE0E82F4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1" y="495915"/>
            <a:ext cx="3146322" cy="226141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Picture 13" descr="A screenshot of a graph&#10;&#10;Description automatically generated">
            <a:extLst>
              <a:ext uri="{FF2B5EF4-FFF2-40B4-BE49-F238E27FC236}">
                <a16:creationId xmlns:a16="http://schemas.microsoft.com/office/drawing/2014/main" id="{4346C612-6729-AF2D-0B59-8CAABD87E6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8891" y="3195333"/>
            <a:ext cx="3897671" cy="292325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428954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 descr="A group of graphs with numbers&#10;&#10;Description automatically generated">
            <a:extLst>
              <a:ext uri="{FF2B5EF4-FFF2-40B4-BE49-F238E27FC236}">
                <a16:creationId xmlns:a16="http://schemas.microsoft.com/office/drawing/2014/main" id="{B4F3F678-52E5-205A-06E3-AC2D9D10F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343" y="805775"/>
            <a:ext cx="8488399" cy="57803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DCC8E94-AD3A-66FA-9A37-9A4D7E63C8A8}"/>
              </a:ext>
            </a:extLst>
          </p:cNvPr>
          <p:cNvSpPr txBox="1"/>
          <p:nvPr/>
        </p:nvSpPr>
        <p:spPr>
          <a:xfrm>
            <a:off x="164756" y="1703053"/>
            <a:ext cx="17215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Pilot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54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July 2023</a:t>
            </a:r>
          </a:p>
        </p:txBody>
      </p:sp>
    </p:spTree>
    <p:extLst>
      <p:ext uri="{BB962C8B-B14F-4D97-AF65-F5344CB8AC3E}">
        <p14:creationId xmlns:p14="http://schemas.microsoft.com/office/powerpoint/2010/main" val="3732378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FE7B-A2BD-1C56-4B83-5ED17052ED73}"/>
              </a:ext>
            </a:extLst>
          </p:cNvPr>
          <p:cNvSpPr txBox="1"/>
          <p:nvPr/>
        </p:nvSpPr>
        <p:spPr>
          <a:xfrm>
            <a:off x="164756" y="1623141"/>
            <a:ext cx="27259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10)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147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11)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2,939 prompt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submissions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331683A-D096-370A-323B-2A470B7CCA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55"/>
          <a:stretch/>
        </p:blipFill>
        <p:spPr>
          <a:xfrm>
            <a:off x="259515" y="3156155"/>
            <a:ext cx="6515513" cy="3485600"/>
          </a:xfrm>
          <a:prstGeom prst="rect">
            <a:avLst/>
          </a:prstGeom>
        </p:spPr>
      </p:pic>
      <p:pic>
        <p:nvPicPr>
          <p:cNvPr id="9" name="Picture 8" descr="A table with numbers and a few black text&#10;&#10;Description automatically generated">
            <a:extLst>
              <a:ext uri="{FF2B5EF4-FFF2-40B4-BE49-F238E27FC236}">
                <a16:creationId xmlns:a16="http://schemas.microsoft.com/office/drawing/2014/main" id="{7475DD5E-2BD5-6B59-512A-7980AA0CA1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439" y="348797"/>
            <a:ext cx="5918823" cy="1792320"/>
          </a:xfrm>
          <a:prstGeom prst="rect">
            <a:avLst/>
          </a:prstGeom>
        </p:spPr>
      </p:pic>
      <p:pic>
        <p:nvPicPr>
          <p:cNvPr id="11" name="Picture 10" descr="A text on a white background&#10;&#10;Description automatically generated">
            <a:extLst>
              <a:ext uri="{FF2B5EF4-FFF2-40B4-BE49-F238E27FC236}">
                <a16:creationId xmlns:a16="http://schemas.microsoft.com/office/drawing/2014/main" id="{F6037A14-5ECD-6D5E-03B5-6660C2CA1B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52" y="2141117"/>
            <a:ext cx="5665195" cy="9480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D0D8C4-4AE6-EF1E-7859-5DFF93FA319C}"/>
              </a:ext>
            </a:extLst>
          </p:cNvPr>
          <p:cNvSpPr txBox="1"/>
          <p:nvPr/>
        </p:nvSpPr>
        <p:spPr>
          <a:xfrm>
            <a:off x="7466206" y="5943139"/>
            <a:ext cx="413805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effectLst/>
              </a:rPr>
              <a:t>RQ1: How do students interact with </a:t>
            </a:r>
          </a:p>
          <a:p>
            <a:r>
              <a:rPr lang="en-GB" sz="1600" b="0" dirty="0">
                <a:solidFill>
                  <a:schemeClr val="tx1"/>
                </a:solidFill>
                <a:effectLst/>
              </a:rPr>
              <a:t>Prompt Problems while learning to program? </a:t>
            </a:r>
            <a:endParaRPr lang="en-GB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76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bars&#10;&#10;Description automatically generated">
            <a:extLst>
              <a:ext uri="{FF2B5EF4-FFF2-40B4-BE49-F238E27FC236}">
                <a16:creationId xmlns:a16="http://schemas.microsoft.com/office/drawing/2014/main" id="{AC2D6E1A-4128-FE65-5693-01455FA96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018" y="298672"/>
            <a:ext cx="7772400" cy="2648938"/>
          </a:xfrm>
          <a:prstGeom prst="rect">
            <a:avLst/>
          </a:prstGeom>
        </p:spPr>
      </p:pic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32F5CA-CFB5-BCF6-853F-E44C8BA56C73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student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3DFE7B-A2BD-1C56-4B83-5ED17052ED73}"/>
              </a:ext>
            </a:extLst>
          </p:cNvPr>
          <p:cNvSpPr txBox="1"/>
          <p:nvPr/>
        </p:nvSpPr>
        <p:spPr>
          <a:xfrm>
            <a:off x="164756" y="1623141"/>
            <a:ext cx="27259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scale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study</a:t>
            </a:r>
            <a:endParaRPr lang="pt-B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202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10)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147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11)</a:t>
            </a:r>
          </a:p>
          <a:p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August 2023</a:t>
            </a:r>
          </a:p>
        </p:txBody>
      </p:sp>
      <p:pic>
        <p:nvPicPr>
          <p:cNvPr id="4" name="Picture 3" descr="A table of text with a few words&#10;&#10;Description automatically generated with medium confidence">
            <a:extLst>
              <a:ext uri="{FF2B5EF4-FFF2-40B4-BE49-F238E27FC236}">
                <a16:creationId xmlns:a16="http://schemas.microsoft.com/office/drawing/2014/main" id="{ABD952D0-1028-F862-0E81-66D82050C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20" y="2720383"/>
            <a:ext cx="6224814" cy="40361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7FD29F1-D9B0-5E24-782D-1889EB7084B6}"/>
              </a:ext>
            </a:extLst>
          </p:cNvPr>
          <p:cNvSpPr txBox="1"/>
          <p:nvPr/>
        </p:nvSpPr>
        <p:spPr>
          <a:xfrm>
            <a:off x="7573407" y="5744655"/>
            <a:ext cx="40589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dirty="0">
                <a:solidFill>
                  <a:schemeClr val="tx1"/>
                </a:solidFill>
                <a:effectLst/>
              </a:rPr>
              <a:t>RQ2: How do students perceive Prompt </a:t>
            </a:r>
          </a:p>
          <a:p>
            <a:r>
              <a:rPr lang="en-GB" sz="1600" b="0" dirty="0">
                <a:solidFill>
                  <a:schemeClr val="tx1"/>
                </a:solidFill>
                <a:effectLst/>
              </a:rPr>
              <a:t>Problems affecting their learning of programming concepts? </a:t>
            </a:r>
            <a:endParaRPr lang="en-GB" sz="16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1439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introductory Python exercises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[8]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how to design prompts for LLMs to produce 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next-step hints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and enhance them with explanations.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RQ1: To what extent can we use LLMs to generate informative and effective next-step hints for Python introductory programming exercises?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SQ1 What prompt characteristics are suitable for generating effective next-step hints with LLMs?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SQ2 What are students’ and experts’ perceptions of the quality of LLM-generated next-step hints?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“</a:t>
            </a:r>
            <a:r>
              <a:rPr lang="en-US" sz="2000" b="0" dirty="0" err="1">
                <a:solidFill>
                  <a:schemeClr val="tx1"/>
                </a:solidFill>
                <a:latin typeface="Arial"/>
                <a:cs typeface="Arial"/>
              </a:rPr>
              <a:t>StAP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-tutor” (Step Assisted Programming tutor)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Input is a dataset with sequences of steps students take when solving a programming problem (148 participants)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Sequences are used to engineer a prompt for generating next-step hints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 err="1">
                <a:solidFill>
                  <a:schemeClr val="tx1"/>
                </a:solidFill>
                <a:latin typeface="Arial"/>
                <a:cs typeface="Arial"/>
              </a:rPr>
              <a:t>StAP</a:t>
            </a: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-tutor allows the students to practice Python with the help of next-step hints.</a:t>
            </a:r>
          </a:p>
        </p:txBody>
      </p:sp>
      <p:pic>
        <p:nvPicPr>
          <p:cNvPr id="6" name="Picture 5" descr="A screenshot of a web page&#10;&#10;Description automatically generated">
            <a:extLst>
              <a:ext uri="{FF2B5EF4-FFF2-40B4-BE49-F238E27FC236}">
                <a16:creationId xmlns:a16="http://schemas.microsoft.com/office/drawing/2014/main" id="{5AC3BFAC-5669-DF3E-CF77-F204C8B041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851" y="216245"/>
            <a:ext cx="5087989" cy="12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47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865410-6D4A-3C7C-56A2-5B22FEFD38C1}"/>
              </a:ext>
            </a:extLst>
          </p:cNvPr>
          <p:cNvSpPr txBox="1"/>
          <p:nvPr/>
        </p:nvSpPr>
        <p:spPr>
          <a:xfrm>
            <a:off x="164756" y="1141452"/>
            <a:ext cx="5279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Exercise</a:t>
            </a:r>
            <a:r>
              <a:rPr lang="pt-BR" sz="1600" b="1" dirty="0">
                <a:latin typeface="Arial" panose="020B0604020202020204" pitchFamily="34" charset="0"/>
                <a:cs typeface="Arial" panose="020B0604020202020204" pitchFamily="34" charset="0"/>
              </a:rPr>
              <a:t> for prompt </a:t>
            </a:r>
            <a:r>
              <a:rPr lang="pt-BR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 descr="A black and white text with white text&#10;&#10;Description automatically generated">
            <a:extLst>
              <a:ext uri="{FF2B5EF4-FFF2-40B4-BE49-F238E27FC236}">
                <a16:creationId xmlns:a16="http://schemas.microsoft.com/office/drawing/2014/main" id="{BE95708C-B84F-23C1-767E-C98E173CD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1480006"/>
            <a:ext cx="2961902" cy="2637606"/>
          </a:xfrm>
          <a:prstGeom prst="rect">
            <a:avLst/>
          </a:prstGeom>
        </p:spPr>
      </p:pic>
      <p:pic>
        <p:nvPicPr>
          <p:cNvPr id="15" name="Picture 14" descr="A white text with black text&#10;&#10;Description automatically generated">
            <a:extLst>
              <a:ext uri="{FF2B5EF4-FFF2-40B4-BE49-F238E27FC236}">
                <a16:creationId xmlns:a16="http://schemas.microsoft.com/office/drawing/2014/main" id="{C7A548CB-C6B1-E02A-1C9C-D03BD68DC5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56" y="4532003"/>
            <a:ext cx="7772400" cy="21399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15A90A9-0F28-18DF-95C0-A7EDC546755E}"/>
              </a:ext>
            </a:extLst>
          </p:cNvPr>
          <p:cNvSpPr txBox="1"/>
          <p:nvPr/>
        </p:nvSpPr>
        <p:spPr>
          <a:xfrm>
            <a:off x="147640" y="4224226"/>
            <a:ext cx="4225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Example hints using different prompt instructions</a:t>
            </a:r>
          </a:p>
        </p:txBody>
      </p:sp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2785138D-1E7B-B8E6-C61A-B8A9F02B44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243" y="285134"/>
            <a:ext cx="6883929" cy="3743891"/>
          </a:xfrm>
          <a:prstGeom prst="rect">
            <a:avLst/>
          </a:prstGeom>
        </p:spPr>
      </p:pic>
      <p:pic>
        <p:nvPicPr>
          <p:cNvPr id="20" name="Picture 19" descr="A graph of a student&#10;&#10;Description automatically generated with medium confidence">
            <a:extLst>
              <a:ext uri="{FF2B5EF4-FFF2-40B4-BE49-F238E27FC236}">
                <a16:creationId xmlns:a16="http://schemas.microsoft.com/office/drawing/2014/main" id="{09B02BC9-0270-7D67-7073-15F377F8F4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7591" y="4610662"/>
            <a:ext cx="3499653" cy="1641590"/>
          </a:xfrm>
          <a:prstGeom prst="rect">
            <a:avLst/>
          </a:prstGeom>
        </p:spPr>
      </p:pic>
      <p:sp>
        <p:nvSpPr>
          <p:cNvPr id="21" name="Down Arrow 20">
            <a:extLst>
              <a:ext uri="{FF2B5EF4-FFF2-40B4-BE49-F238E27FC236}">
                <a16:creationId xmlns:a16="http://schemas.microsoft.com/office/drawing/2014/main" id="{8BF28B5A-AF95-6448-BD5C-23966C04CA72}"/>
              </a:ext>
            </a:extLst>
          </p:cNvPr>
          <p:cNvSpPr/>
          <p:nvPr/>
        </p:nvSpPr>
        <p:spPr>
          <a:xfrm>
            <a:off x="10874477" y="3844413"/>
            <a:ext cx="344129" cy="68759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921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generation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pt-BR" sz="2000" b="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</a:t>
            </a:r>
            <a:r>
              <a:rPr lang="pt-BR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: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extend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“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simple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” benchmarks for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code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generation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to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 more “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complex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” </a:t>
            </a:r>
            <a:r>
              <a:rPr lang="pt-BR" sz="2000" b="0" dirty="0" err="1">
                <a:solidFill>
                  <a:schemeClr val="tx1"/>
                </a:solidFill>
                <a:latin typeface="Arial"/>
                <a:cs typeface="Arial"/>
              </a:rPr>
              <a:t>scenarios</a:t>
            </a:r>
            <a:r>
              <a:rPr lang="pt-BR" sz="2000" b="0" dirty="0">
                <a:solidFill>
                  <a:schemeClr val="tx1"/>
                </a:solidFill>
                <a:latin typeface="Arial"/>
                <a:cs typeface="Arial"/>
              </a:rPr>
              <a:t>. </a:t>
            </a:r>
            <a:r>
              <a:rPr lang="pt-BR" sz="800" b="0" dirty="0">
                <a:solidFill>
                  <a:schemeClr val="tx1"/>
                </a:solidFill>
                <a:latin typeface="Arial"/>
                <a:cs typeface="Arial"/>
              </a:rPr>
              <a:t>[9]</a:t>
            </a: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9747DD-AFD8-929F-C9A5-B7473A5E02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"/>
          <a:stretch/>
        </p:blipFill>
        <p:spPr>
          <a:xfrm>
            <a:off x="7062952" y="126888"/>
            <a:ext cx="4964292" cy="1510708"/>
          </a:xfrm>
          <a:prstGeom prst="rect">
            <a:avLst/>
          </a:prstGeom>
        </p:spPr>
      </p:pic>
      <p:pic>
        <p:nvPicPr>
          <p:cNvPr id="5" name="Picture 4" descr="A table with text on it&#10;&#10;Description automatically generated">
            <a:extLst>
              <a:ext uri="{FF2B5EF4-FFF2-40B4-BE49-F238E27FC236}">
                <a16:creationId xmlns:a16="http://schemas.microsoft.com/office/drawing/2014/main" id="{A4F2CB32-1785-5D08-1A28-7AAB634614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"/>
          <a:stretch/>
        </p:blipFill>
        <p:spPr>
          <a:xfrm>
            <a:off x="164756" y="2381727"/>
            <a:ext cx="7772400" cy="2018064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08B2FA03-5EA6-84BC-CB3C-994D7E82C7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202" y="4570863"/>
            <a:ext cx="3873500" cy="2146300"/>
          </a:xfrm>
          <a:prstGeom prst="rect">
            <a:avLst/>
          </a:prstGeom>
        </p:spPr>
      </p:pic>
      <p:pic>
        <p:nvPicPr>
          <p:cNvPr id="10" name="Picture 9" descr="A computer program with text&#10;&#10;Description automatically generated with medium confidence">
            <a:extLst>
              <a:ext uri="{FF2B5EF4-FFF2-40B4-BE49-F238E27FC236}">
                <a16:creationId xmlns:a16="http://schemas.microsoft.com/office/drawing/2014/main" id="{CC6BF9B3-47FE-18C0-5C05-1BABDC1DE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9405" y="2603774"/>
            <a:ext cx="3678785" cy="4150987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0C333A91-32CA-542D-4A61-E5FA1194CCEC}"/>
              </a:ext>
            </a:extLst>
          </p:cNvPr>
          <p:cNvSpPr/>
          <p:nvPr/>
        </p:nvSpPr>
        <p:spPr>
          <a:xfrm>
            <a:off x="6619067" y="5213624"/>
            <a:ext cx="987972" cy="37833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020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1" y="1286555"/>
            <a:ext cx="11623080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Outline</a:t>
            </a:r>
            <a:endParaRPr lang="en-US" dirty="0"/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How were we (humans) used to programming computers? 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Programming with large language models (LLMs)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practice: selected examples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Future directions</a:t>
            </a:r>
          </a:p>
          <a:p>
            <a:pPr marL="342900" indent="-342900">
              <a:buFont typeface="Wingdings" panose="020B0604020202020204" pitchFamily="34" charset="0"/>
              <a:buChar char="§"/>
            </a:pPr>
            <a:endParaRPr lang="en-US" dirty="0">
              <a:latin typeface="Arial"/>
              <a:cs typeface="Arial"/>
            </a:endParaRPr>
          </a:p>
          <a:p>
            <a:pPr marL="0" indent="0">
              <a:buNone/>
            </a:pPr>
            <a:endParaRPr lang="en-US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E5E3E-C162-54E0-9848-70B7CB2AED1C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4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LLM debugging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435431E-10C6-4ABB-AF20-9D3E535F6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50" y="5969423"/>
            <a:ext cx="3500193" cy="809205"/>
          </a:xfrm>
          <a:prstGeom prst="rect">
            <a:avLst/>
          </a:prstGeom>
        </p:spPr>
      </p:pic>
      <p:pic>
        <p:nvPicPr>
          <p:cNvPr id="7" name="Picture 6" descr="A circular chart with different colored circles&#10;&#10;Description automatically generated">
            <a:extLst>
              <a:ext uri="{FF2B5EF4-FFF2-40B4-BE49-F238E27FC236}">
                <a16:creationId xmlns:a16="http://schemas.microsoft.com/office/drawing/2014/main" id="{2F35D212-4D7B-6F58-7185-D9586E3B93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 b="41363"/>
          <a:stretch/>
        </p:blipFill>
        <p:spPr>
          <a:xfrm>
            <a:off x="872262" y="1706125"/>
            <a:ext cx="4130567" cy="323554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83221C-DE92-E273-92E2-899AEFEE09F5}"/>
              </a:ext>
            </a:extLst>
          </p:cNvPr>
          <p:cNvSpPr txBox="1"/>
          <p:nvPr/>
        </p:nvSpPr>
        <p:spPr>
          <a:xfrm>
            <a:off x="164756" y="5013604"/>
            <a:ext cx="5531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: 4,253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examples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LeetCode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4 “bug”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logic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misc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Comparative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(GPT-3.5, GPT-4,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CodeLLama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, BLOOM) </a:t>
            </a: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B6BF3B09-E6FE-B2AE-15F2-51B63CDCF6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62" y="5969812"/>
            <a:ext cx="2364825" cy="808816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CBB0160B-AD80-D0A2-B9CA-AFBAA523AD05}"/>
              </a:ext>
            </a:extLst>
          </p:cNvPr>
          <p:cNvGrpSpPr/>
          <p:nvPr/>
        </p:nvGrpSpPr>
        <p:grpSpPr>
          <a:xfrm>
            <a:off x="6080531" y="1573682"/>
            <a:ext cx="5805309" cy="3278046"/>
            <a:chOff x="6080531" y="1573682"/>
            <a:chExt cx="5805309" cy="3278046"/>
          </a:xfrm>
        </p:grpSpPr>
        <p:pic>
          <p:nvPicPr>
            <p:cNvPr id="15" name="Picture 14" descr="A diagram of a model&#10;&#10;Description automatically generated">
              <a:extLst>
                <a:ext uri="{FF2B5EF4-FFF2-40B4-BE49-F238E27FC236}">
                  <a16:creationId xmlns:a16="http://schemas.microsoft.com/office/drawing/2014/main" id="{879791A7-3EC0-EBD5-B504-3203FDEF99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0531" y="1573682"/>
              <a:ext cx="5805309" cy="2603174"/>
            </a:xfrm>
            <a:prstGeom prst="rect">
              <a:avLst/>
            </a:prstGeom>
          </p:spPr>
        </p:pic>
        <p:pic>
          <p:nvPicPr>
            <p:cNvPr id="17" name="Picture 16" descr="A close up of text&#10;&#10;Description automatically generated">
              <a:extLst>
                <a:ext uri="{FF2B5EF4-FFF2-40B4-BE49-F238E27FC236}">
                  <a16:creationId xmlns:a16="http://schemas.microsoft.com/office/drawing/2014/main" id="{015E0B96-A3BD-FA84-71EF-209FE2769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9522" y="4167760"/>
              <a:ext cx="3989816" cy="683968"/>
            </a:xfrm>
            <a:prstGeom prst="rect">
              <a:avLst/>
            </a:prstGeom>
          </p:spPr>
        </p:pic>
        <p:pic>
          <p:nvPicPr>
            <p:cNvPr id="19" name="Picture 18" descr="A black text with a black line&#10;&#10;Description automatically generated">
              <a:extLst>
                <a:ext uri="{FF2B5EF4-FFF2-40B4-BE49-F238E27FC236}">
                  <a16:creationId xmlns:a16="http://schemas.microsoft.com/office/drawing/2014/main" id="{14C1238F-F8F0-A387-9FFD-3637B33A8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6023" y="1573682"/>
              <a:ext cx="734972" cy="15521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E25B694-5C0A-D801-EF22-3F3C8BBC3566}"/>
              </a:ext>
            </a:extLst>
          </p:cNvPr>
          <p:cNvSpPr txBox="1"/>
          <p:nvPr/>
        </p:nvSpPr>
        <p:spPr>
          <a:xfrm>
            <a:off x="6414748" y="5010735"/>
            <a:ext cx="553185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Focus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rubber-</a:t>
            </a:r>
            <a:r>
              <a:rPr lang="pt-B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duck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i="1" dirty="0" err="1">
                <a:latin typeface="Arial" panose="020B0604020202020204" pitchFamily="34" charset="0"/>
                <a:cs typeface="Arial" panose="020B0604020202020204" pitchFamily="34" charset="0"/>
              </a:rPr>
              <a:t>debugging</a:t>
            </a:r>
            <a:r>
              <a:rPr lang="pt-BR" sz="14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(no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intervention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Tested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against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several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benchmarks,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baseline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improvements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 2% - 12%.</a:t>
            </a:r>
          </a:p>
        </p:txBody>
      </p:sp>
    </p:spTree>
    <p:extLst>
      <p:ext uri="{BB962C8B-B14F-4D97-AF65-F5344CB8AC3E}">
        <p14:creationId xmlns:p14="http://schemas.microsoft.com/office/powerpoint/2010/main" val="2047183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diagram of a large language models&#10;&#10;Description automatically generated">
            <a:extLst>
              <a:ext uri="{FF2B5EF4-FFF2-40B4-BE49-F238E27FC236}">
                <a16:creationId xmlns:a16="http://schemas.microsoft.com/office/drawing/2014/main" id="{4E75B0AC-89EC-0271-9F9A-E42C2F26D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85" y="1409658"/>
            <a:ext cx="4233030" cy="427334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Future directions </a:t>
            </a:r>
            <a:r>
              <a:rPr lang="en-US" sz="80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  <a:endParaRPr lang="en-US" sz="800" dirty="0">
              <a:solidFill>
                <a:schemeClr val="tx1"/>
              </a:solidFill>
            </a:endParaRPr>
          </a:p>
          <a:p>
            <a:endParaRPr lang="en-GB" sz="1400" dirty="0"/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F0F9FB-FF76-9300-5E24-C40AF379EB85}"/>
              </a:ext>
            </a:extLst>
          </p:cNvPr>
          <p:cNvSpPr txBox="1"/>
          <p:nvPr/>
        </p:nvSpPr>
        <p:spPr>
          <a:xfrm>
            <a:off x="164756" y="5582990"/>
            <a:ext cx="4594057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Pedagogical interest-aligned LLMs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Add prior information, through advanced generation techniques (such as RAG*)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Collect large pedagogical datasets to fine-tune LLMs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38480DCC-6346-400E-4FB9-9C7549593D78}"/>
              </a:ext>
            </a:extLst>
          </p:cNvPr>
          <p:cNvCxnSpPr>
            <a:cxnSpLocks/>
            <a:endCxn id="13" idx="3"/>
          </p:cNvCxnSpPr>
          <p:nvPr/>
        </p:nvCxnSpPr>
        <p:spPr>
          <a:xfrm rot="5400000">
            <a:off x="4698135" y="5497921"/>
            <a:ext cx="622802" cy="501445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6FE512F-082D-D7F1-60EB-136B993CAA72}"/>
              </a:ext>
            </a:extLst>
          </p:cNvPr>
          <p:cNvSpPr txBox="1"/>
          <p:nvPr/>
        </p:nvSpPr>
        <p:spPr>
          <a:xfrm>
            <a:off x="8969542" y="2794603"/>
            <a:ext cx="2750509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Collaboration framework for complex tasks based on conversation procedures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LLM-based grader/critic agents + human supervision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B1EC98C8-DF80-A6F3-C1CF-2C4A94F100A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8212515" y="3379379"/>
            <a:ext cx="757027" cy="166952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72732A8-582B-E615-1C12-0B76E89AD09D}"/>
              </a:ext>
            </a:extLst>
          </p:cNvPr>
          <p:cNvSpPr txBox="1"/>
          <p:nvPr/>
        </p:nvSpPr>
        <p:spPr>
          <a:xfrm>
            <a:off x="8353919" y="488938"/>
            <a:ext cx="3366132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Tackle equity and inclusion through multilingual and multimodal LLMs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Models that understand cultural nuances, colloquial expressions, and regional educational standards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AA7F7835-A35D-AF26-4E67-EA77E1579C5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7433187" y="1073714"/>
            <a:ext cx="920732" cy="689860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10ACCE4-01B4-444B-9F52-0BB56570C25B}"/>
              </a:ext>
            </a:extLst>
          </p:cNvPr>
          <p:cNvSpPr txBox="1"/>
          <p:nvPr/>
        </p:nvSpPr>
        <p:spPr>
          <a:xfrm>
            <a:off x="8124869" y="4761982"/>
            <a:ext cx="3760971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/>
              <a:t>Edge computing* and efficiency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Lightweight models for edge deployment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Local processing of sensitive data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Equitable and offline access to educational tools in low-resource settings</a:t>
            </a:r>
          </a:p>
        </p:txBody>
      </p: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6077EFBD-4239-E32A-3B66-0310F840D0A8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7551174" y="5094427"/>
            <a:ext cx="573695" cy="25233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A312D54-A715-D126-4017-2119B5DAFB32}"/>
              </a:ext>
            </a:extLst>
          </p:cNvPr>
          <p:cNvSpPr txBox="1"/>
          <p:nvPr/>
        </p:nvSpPr>
        <p:spPr>
          <a:xfrm>
            <a:off x="248791" y="2104103"/>
            <a:ext cx="3172836" cy="30777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LLMs tailored to specific domains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7F633FB8-2F99-F671-985E-A6F44EF299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56"/>
          <a:stretch/>
        </p:blipFill>
        <p:spPr>
          <a:xfrm>
            <a:off x="407138" y="2624721"/>
            <a:ext cx="2334430" cy="2315497"/>
          </a:xfrm>
          <a:prstGeom prst="rect">
            <a:avLst/>
          </a:prstGeom>
        </p:spPr>
      </p:pic>
      <p:cxnSp>
        <p:nvCxnSpPr>
          <p:cNvPr id="44" name="Elbow Connector 43">
            <a:extLst>
              <a:ext uri="{FF2B5EF4-FFF2-40B4-BE49-F238E27FC236}">
                <a16:creationId xmlns:a16="http://schemas.microsoft.com/office/drawing/2014/main" id="{1D591EE0-F206-DF83-4DFF-4A993202F2AA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3015269" y="2534983"/>
            <a:ext cx="964217" cy="1011348"/>
          </a:xfrm>
          <a:prstGeom prst="bentConnector2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3ADD1B7-268D-CE72-A612-6962662E3FFE}"/>
              </a:ext>
            </a:extLst>
          </p:cNvPr>
          <p:cNvSpPr txBox="1"/>
          <p:nvPr/>
        </p:nvSpPr>
        <p:spPr>
          <a:xfrm>
            <a:off x="3705785" y="148643"/>
            <a:ext cx="3172836" cy="116955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Data security, student privacy, bias mitigation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Transparency in model training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/>
              <a:t>Inclusive models reflecting the diversity of the student population</a:t>
            </a:r>
          </a:p>
        </p:txBody>
      </p:sp>
      <p:cxnSp>
        <p:nvCxnSpPr>
          <p:cNvPr id="47" name="Elbow Connector 46">
            <a:extLst>
              <a:ext uri="{FF2B5EF4-FFF2-40B4-BE49-F238E27FC236}">
                <a16:creationId xmlns:a16="http://schemas.microsoft.com/office/drawing/2014/main" id="{E62E056F-C1BD-C253-A90B-EE94DB9223FB}"/>
              </a:ext>
            </a:extLst>
          </p:cNvPr>
          <p:cNvCxnSpPr/>
          <p:nvPr/>
        </p:nvCxnSpPr>
        <p:spPr>
          <a:xfrm rot="10800000">
            <a:off x="4208207" y="1317032"/>
            <a:ext cx="550607" cy="44654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7089FB14-486B-EEC5-6BB0-43EF048A98A4}"/>
              </a:ext>
            </a:extLst>
          </p:cNvPr>
          <p:cNvSpPr txBox="1"/>
          <p:nvPr/>
        </p:nvSpPr>
        <p:spPr>
          <a:xfrm>
            <a:off x="5079625" y="6329348"/>
            <a:ext cx="67024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i="1" dirty="0"/>
              <a:t>RAG (retrieval-augmented generation): improve the accuracy of LLMs with facts fetched from external sources</a:t>
            </a:r>
          </a:p>
          <a:p>
            <a:r>
              <a:rPr lang="en-US" sz="1050" i="1" dirty="0"/>
              <a:t>Edge computing: processing data closer to the end user, to reduce latency and increase content delivery speed</a:t>
            </a:r>
          </a:p>
        </p:txBody>
      </p:sp>
    </p:spTree>
    <p:extLst>
      <p:ext uri="{BB962C8B-B14F-4D97-AF65-F5344CB8AC3E}">
        <p14:creationId xmlns:p14="http://schemas.microsoft.com/office/powerpoint/2010/main" val="628224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44898-5946-4F72-B355-894173A56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726" y="194678"/>
            <a:ext cx="10515600" cy="533485"/>
          </a:xfrm>
        </p:spPr>
        <p:txBody>
          <a:bodyPr>
            <a:normAutofit fontScale="90000"/>
          </a:bodyPr>
          <a:lstStyle/>
          <a:p>
            <a:r>
              <a:rPr lang="en-GB" sz="3600" b="1" dirty="0">
                <a:solidFill>
                  <a:srgbClr val="FF0000"/>
                </a:solidFill>
                <a:latin typeface="Arial"/>
                <a:cs typeface="Arial"/>
              </a:rPr>
              <a:t>References</a:t>
            </a:r>
            <a:endParaRPr lang="en-US" sz="3600" b="1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6C030-67E7-DF5B-2CE4-EAD984796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6726" y="822993"/>
            <a:ext cx="11738810" cy="58502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[1] Introduction to programming. BBC Bitesize</a:t>
            </a:r>
            <a:r>
              <a:rPr lang="en-GB" sz="12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[</a:t>
            </a:r>
            <a:r>
              <a:rPr lang="en-GB" sz="12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link</a:t>
            </a:r>
            <a:r>
              <a:rPr lang="en-GB" sz="12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Large Language Models for Education: A Survey and Outlook. arXiv:2403.18105 [</a:t>
            </a:r>
            <a:r>
              <a:rPr lang="en-GB" sz="12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cs.CL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en-GB" sz="1200" u="sng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https://doi.org/10.48550/arXiv.2403.18105</a:t>
            </a:r>
            <a:endParaRPr lang="en-GB" sz="12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Large language models in education: A focus on the complementary relationship between human teachers and ChatGPT. Education and Information Technologies (2023) 28:15873–15892 </a:t>
            </a: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https://doi.org/10.1007/s10639-023-11834-1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solidFill>
                  <a:srgbClr val="11111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</a:t>
            </a:r>
            <a:r>
              <a:rPr lang="en-GB" sz="1200" dirty="0">
                <a:solidFill>
                  <a:srgbClr val="111111"/>
                </a:solidFill>
                <a:latin typeface="Arial" panose="020B0604020202020204" pitchFamily="34" charset="0"/>
                <a:ea typeface="+mn-lt"/>
                <a:cs typeface="Arial" panose="020B0604020202020204" pitchFamily="34" charset="0"/>
              </a:rPr>
              <a:t> </a:t>
            </a:r>
            <a:r>
              <a:rPr lang="en-GB" sz="12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Generative Artificial Intelligence for Education and Pedagogy. </a:t>
            </a:r>
            <a:r>
              <a:rPr lang="en-GB" sz="1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Cornell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 University. [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link</a:t>
            </a:r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Experiences from Using Code Explanations Generated by Large Language Models in a Web Software Development E-Book. </a:t>
            </a:r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https://doi.org/10.1145/3545945.3569785</a:t>
            </a:r>
            <a:endParaRPr lang="en-GB" sz="12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GB" sz="12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Comparing Code Explanations Created by Students and Large Language Models. </a:t>
            </a:r>
            <a:r>
              <a:rPr lang="en-GB" sz="12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7"/>
              </a:rPr>
              <a:t>https://doi.org/10.1145/3587102.3588785</a:t>
            </a:r>
            <a:endParaRPr lang="en-GB" sz="120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latin typeface="Arial" panose="020B0604020202020204" pitchFamily="34" charset="0"/>
                <a:cs typeface="Arial" panose="020B0604020202020204" pitchFamily="34" charset="0"/>
              </a:rPr>
              <a:t>[7] 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Interactions with Prompt Problems: A New Way to Teach Programming with Large Language Models. 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https://doi.org/10.48550/arXiv.2401.10759</a:t>
            </a:r>
            <a:endParaRPr lang="en-GB" sz="12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solidFill>
                  <a:srgbClr val="000000"/>
                </a:solidFill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[8] </a:t>
            </a:r>
            <a:r>
              <a:rPr lang="en-GB" sz="12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Next-Step Hint Generation for Introductory Programming Using Large Language Models. </a:t>
            </a:r>
            <a:r>
              <a:rPr lang="en-GB" sz="12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9"/>
              </a:rPr>
              <a:t>https://doi.org/10.1145/3636243.3636259</a:t>
            </a:r>
            <a:endParaRPr lang="en-GB" sz="12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[9] </a:t>
            </a:r>
            <a:r>
              <a:rPr lang="en-GB" sz="120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Evaluating Large Language Models in Class-Level Code Generation. </a:t>
            </a:r>
            <a:r>
              <a:rPr lang="en-GB" sz="12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https://doi.org/10.1145/3597503.3639219</a:t>
            </a:r>
            <a:endParaRPr lang="en-GB" sz="12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[10] </a:t>
            </a:r>
            <a:r>
              <a:rPr lang="en-GB" sz="120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DebugBench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Evaluating Debugging Capability of Large Language Models. 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11"/>
              </a:rPr>
              <a:t>https://arxiv.org/abs/2401.04621</a:t>
            </a:r>
            <a:endParaRPr lang="en-GB" sz="1200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sz="120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[11] 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Teaching Large Language Models to Self-Debug. </a:t>
            </a:r>
            <a:r>
              <a:rPr lang="en-GB" sz="120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  <a:hlinkClick r:id="rId12"/>
              </a:rPr>
              <a:t>https://arxiv.org/abs/2304.05128</a:t>
            </a:r>
            <a:endParaRPr lang="en-GB" sz="12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800" b="0" i="0" u="none" strike="noStrike" dirty="0"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800" b="0" i="0" u="none" strike="noStrike" dirty="0"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05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400" i="0" u="none" strike="noStrike" dirty="0"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sz="900" b="1" i="0" dirty="0">
              <a:solidFill>
                <a:srgbClr val="333333"/>
              </a:solidFill>
              <a:effectLst/>
              <a:highlight>
                <a:srgbClr val="FFFFFF"/>
              </a:highlight>
              <a:latin typeface="Open Sans" panose="020B0606030504020204" pitchFamily="34" charset="0"/>
            </a:endParaRPr>
          </a:p>
          <a:p>
            <a:endParaRPr lang="en-GB" sz="1100" i="0" dirty="0">
              <a:solidFill>
                <a:srgbClr val="000000"/>
              </a:solidFill>
              <a:effectLst/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GB" sz="1600" dirty="0">
              <a:latin typeface="Arial"/>
              <a:cs typeface="Arial"/>
            </a:endParaRPr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057A0056-1391-B8F9-4001-D2EBE61A07E8}"/>
              </a:ext>
            </a:extLst>
          </p:cNvPr>
          <p:cNvSpPr txBox="1">
            <a:spLocks/>
          </p:cNvSpPr>
          <p:nvPr/>
        </p:nvSpPr>
        <p:spPr>
          <a:xfrm>
            <a:off x="457701" y="5094190"/>
            <a:ext cx="10153649" cy="1402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GB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chemeClr val="tx1"/>
                </a:solidFill>
                <a:latin typeface="Arial"/>
                <a:cs typeface="Arial"/>
              </a:rPr>
              <a:t>Dr. Marcos Barreto</a:t>
            </a:r>
            <a:endParaRPr 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chemeClr val="tx1"/>
                </a:solidFill>
                <a:latin typeface="Arial"/>
                <a:cs typeface="Arial"/>
              </a:rPr>
              <a:t>Department of Statistics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e: </a:t>
            </a:r>
            <a:r>
              <a:rPr lang="en-US" dirty="0">
                <a:latin typeface="Arial"/>
                <a:cs typeface="Arial"/>
                <a:hlinkClick r:id="rId13"/>
              </a:rPr>
              <a:t>m.e.barreto@lse.ac.uk</a:t>
            </a:r>
            <a:endParaRPr lang="en-US" dirty="0">
              <a:latin typeface="Arial"/>
              <a:cs typeface="Arial"/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latin typeface="Arial"/>
                <a:cs typeface="Arial"/>
              </a:rPr>
              <a:t>w: </a:t>
            </a:r>
            <a:r>
              <a:rPr lang="en-US" dirty="0">
                <a:latin typeface="Arial"/>
                <a:cs typeface="Arial"/>
                <a:hlinkClick r:id="rId14"/>
              </a:rPr>
              <a:t>https://marcosebarreto.github.io/</a:t>
            </a:r>
            <a:r>
              <a:rPr lang="en-US" dirty="0">
                <a:latin typeface="Arial"/>
                <a:cs typeface="Arial"/>
              </a:rPr>
              <a:t> </a:t>
            </a:r>
          </a:p>
        </p:txBody>
      </p:sp>
      <p:pic>
        <p:nvPicPr>
          <p:cNvPr id="5" name="Picture 4" descr="A qr code with black squares&#10;&#10;Description automatically generated">
            <a:extLst>
              <a:ext uri="{FF2B5EF4-FFF2-40B4-BE49-F238E27FC236}">
                <a16:creationId xmlns:a16="http://schemas.microsoft.com/office/drawing/2014/main" id="{1CD8C369-8467-E108-7C60-36FE6525D6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288" y="4391594"/>
            <a:ext cx="2092828" cy="2092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5442D7-2BC3-2FD1-9804-AE5F2877EA8A}"/>
              </a:ext>
            </a:extLst>
          </p:cNvPr>
          <p:cNvSpPr txBox="1"/>
          <p:nvPr/>
        </p:nvSpPr>
        <p:spPr>
          <a:xfrm>
            <a:off x="9606774" y="6129837"/>
            <a:ext cx="199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(this presentation)</a:t>
            </a:r>
          </a:p>
        </p:txBody>
      </p:sp>
    </p:spTree>
    <p:extLst>
      <p:ext uri="{BB962C8B-B14F-4D97-AF65-F5344CB8AC3E}">
        <p14:creationId xmlns:p14="http://schemas.microsoft.com/office/powerpoint/2010/main" val="220924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644102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Different ways we (humans) used to program computers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Programming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is writing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computer code</a:t>
            </a:r>
            <a:r>
              <a:rPr lang="en-US" sz="2000" dirty="0">
                <a:solidFill>
                  <a:schemeClr val="tx1"/>
                </a:solidFill>
                <a:latin typeface="Arial"/>
                <a:cs typeface="Arial"/>
              </a:rPr>
              <a:t> 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program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), based on an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algorithm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to solve a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problem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.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[1]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4AD898C1-0FA4-A04F-E56E-754B72039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47" r="73801" b="23121"/>
          <a:stretch/>
        </p:blipFill>
        <p:spPr bwMode="auto">
          <a:xfrm>
            <a:off x="532917" y="4528138"/>
            <a:ext cx="1218791" cy="182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atch Coding Programming Loops Motion Commands (Scratch, 59% OFF">
            <a:extLst>
              <a:ext uri="{FF2B5EF4-FFF2-40B4-BE49-F238E27FC236}">
                <a16:creationId xmlns:a16="http://schemas.microsoft.com/office/drawing/2014/main" id="{50CD4070-ED51-3F89-F568-45D57CED4F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" t="1413" r="2766" b="1516"/>
          <a:stretch/>
        </p:blipFill>
        <p:spPr bwMode="auto">
          <a:xfrm>
            <a:off x="5107892" y="2424042"/>
            <a:ext cx="1336403" cy="2573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lowchart - Wikipedia">
            <a:extLst>
              <a:ext uri="{FF2B5EF4-FFF2-40B4-BE49-F238E27FC236}">
                <a16:creationId xmlns:a16="http://schemas.microsoft.com/office/drawing/2014/main" id="{245FA260-2AE1-374A-FCA1-7A31BA75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14" y="2493479"/>
            <a:ext cx="1922066" cy="2443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Python coding example.... | Download Scientific Diagram">
            <a:extLst>
              <a:ext uri="{FF2B5EF4-FFF2-40B4-BE49-F238E27FC236}">
                <a16:creationId xmlns:a16="http://schemas.microsoft.com/office/drawing/2014/main" id="{9C373E4D-1827-43F0-612F-4B235A208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6" t="2371" r="2420" b="11472"/>
          <a:stretch/>
        </p:blipFill>
        <p:spPr bwMode="auto">
          <a:xfrm>
            <a:off x="3829770" y="5274959"/>
            <a:ext cx="4302462" cy="1520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2F9C4F95-B444-E8D4-B991-10142F8A4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11092451">
            <a:off x="8524855" y="5668855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78787FD4-4D19-A675-F65E-21E9F46510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6401141">
            <a:off x="6441614" y="4406231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A1E3F56D-ADDB-66BE-D9C7-5429105A0E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6401141">
            <a:off x="4019774" y="4375834"/>
            <a:ext cx="609600" cy="7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Machine Language vs. Assembly Language | Spiceworks - Spiceworks">
            <a:extLst>
              <a:ext uri="{FF2B5EF4-FFF2-40B4-BE49-F238E27FC236}">
                <a16:creationId xmlns:a16="http://schemas.microsoft.com/office/drawing/2014/main" id="{5EF98181-BEB0-C33B-CB0A-FB25903554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3" t="38659" r="24568" b="34029"/>
          <a:stretch/>
        </p:blipFill>
        <p:spPr bwMode="auto">
          <a:xfrm rot="15461213">
            <a:off x="2101193" y="5461921"/>
            <a:ext cx="904248" cy="118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FBACF91-9E12-D6C1-56AE-DAA5A4A264FC}"/>
              </a:ext>
            </a:extLst>
          </p:cNvPr>
          <p:cNvSpPr txBox="1"/>
          <p:nvPr/>
        </p:nvSpPr>
        <p:spPr>
          <a:xfrm>
            <a:off x="3345726" y="5021367"/>
            <a:ext cx="86914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FLOWCHART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49BEEC-D378-DFD7-987A-F664F49016DA}"/>
              </a:ext>
            </a:extLst>
          </p:cNvPr>
          <p:cNvSpPr txBox="1"/>
          <p:nvPr/>
        </p:nvSpPr>
        <p:spPr>
          <a:xfrm>
            <a:off x="5210286" y="5028679"/>
            <a:ext cx="14414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VISUAL PROGRAMMING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F6BCFF-9211-6F85-62D9-7AB06E0A4820}"/>
              </a:ext>
            </a:extLst>
          </p:cNvPr>
          <p:cNvSpPr txBox="1"/>
          <p:nvPr/>
        </p:nvSpPr>
        <p:spPr>
          <a:xfrm>
            <a:off x="9472975" y="5688024"/>
            <a:ext cx="16818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“NO CODE” PROGRAMMING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D6B92BF-7EE1-B575-7E99-31A85D69137B}"/>
              </a:ext>
            </a:extLst>
          </p:cNvPr>
          <p:cNvSpPr txBox="1"/>
          <p:nvPr/>
        </p:nvSpPr>
        <p:spPr>
          <a:xfrm>
            <a:off x="5389311" y="6522388"/>
            <a:ext cx="2714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b="1" dirty="0"/>
              <a:t>IMPERATIVE AND DECLARATIVE PROGRAMMING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04478F-0A65-84FD-488B-0BFB9B7D8B85}"/>
              </a:ext>
            </a:extLst>
          </p:cNvPr>
          <p:cNvSpPr txBox="1"/>
          <p:nvPr/>
        </p:nvSpPr>
        <p:spPr>
          <a:xfrm>
            <a:off x="801005" y="6122874"/>
            <a:ext cx="753732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b="1" dirty="0"/>
              <a:t>ASSEMBLY</a:t>
            </a:r>
          </a:p>
        </p:txBody>
      </p:sp>
      <p:pic>
        <p:nvPicPr>
          <p:cNvPr id="5" name="Picture 4" descr="Mapping the NoCode Landscape">
            <a:extLst>
              <a:ext uri="{FF2B5EF4-FFF2-40B4-BE49-F238E27FC236}">
                <a16:creationId xmlns:a16="http://schemas.microsoft.com/office/drawing/2014/main" id="{610E6A34-8C71-7E2E-3AFA-D30CE6697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0359" y="2493479"/>
            <a:ext cx="4317843" cy="3057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3C95DDE-7CF8-9D3E-F017-0D8D8884004F}"/>
              </a:ext>
            </a:extLst>
          </p:cNvPr>
          <p:cNvSpPr txBox="1"/>
          <p:nvPr/>
        </p:nvSpPr>
        <p:spPr>
          <a:xfrm>
            <a:off x="336208" y="6414666"/>
            <a:ext cx="2143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Image credits: Android Authority, Wikipedia, </a:t>
            </a:r>
          </a:p>
          <a:p>
            <a:r>
              <a:rPr lang="en-US" sz="800" dirty="0"/>
              <a:t>CS Teaching Tips, </a:t>
            </a:r>
            <a:r>
              <a:rPr lang="en-US" sz="800" dirty="0" err="1"/>
              <a:t>Apifornia</a:t>
            </a:r>
            <a:r>
              <a:rPr lang="en-US" sz="8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616981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models in education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Taxonomy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of LLMs for education applications: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[2][3]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8B39A8-B33D-012E-E29A-04D751098FA7}"/>
              </a:ext>
            </a:extLst>
          </p:cNvPr>
          <p:cNvGrpSpPr/>
          <p:nvPr/>
        </p:nvGrpSpPr>
        <p:grpSpPr>
          <a:xfrm>
            <a:off x="4569781" y="2655615"/>
            <a:ext cx="7485551" cy="2159814"/>
            <a:chOff x="4569781" y="2655615"/>
            <a:chExt cx="7485551" cy="2159814"/>
          </a:xfrm>
        </p:grpSpPr>
        <p:pic>
          <p:nvPicPr>
            <p:cNvPr id="10" name="Picture 9" descr="A diagram of a large language model&#10;&#10;Description automatically generated">
              <a:extLst>
                <a:ext uri="{FF2B5EF4-FFF2-40B4-BE49-F238E27FC236}">
                  <a16:creationId xmlns:a16="http://schemas.microsoft.com/office/drawing/2014/main" id="{B7D72FF9-6B9C-D008-4D37-1E178D844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2908" y="2745177"/>
              <a:ext cx="6892424" cy="2070252"/>
            </a:xfrm>
            <a:prstGeom prst="rect">
              <a:avLst/>
            </a:prstGeom>
            <a:ln w="28575">
              <a:solidFill>
                <a:schemeClr val="tx1"/>
              </a:solidFill>
            </a:ln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4571CC-DB7A-458B-5556-56FBBC1A7C10}"/>
                </a:ext>
              </a:extLst>
            </p:cNvPr>
            <p:cNvCxnSpPr>
              <a:cxnSpLocks/>
            </p:cNvCxnSpPr>
            <p:nvPr/>
          </p:nvCxnSpPr>
          <p:spPr>
            <a:xfrm>
              <a:off x="4586382" y="2655615"/>
              <a:ext cx="555331" cy="1791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3191818-5248-B371-6729-BCE2D45F1B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69781" y="4564929"/>
              <a:ext cx="555331" cy="17046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D88C12D-F779-7472-4673-FCC407308F56}"/>
              </a:ext>
            </a:extLst>
          </p:cNvPr>
          <p:cNvGrpSpPr/>
          <p:nvPr/>
        </p:nvGrpSpPr>
        <p:grpSpPr>
          <a:xfrm>
            <a:off x="131559" y="2525708"/>
            <a:ext cx="4497214" cy="4176658"/>
            <a:chOff x="315311" y="2444076"/>
            <a:chExt cx="4497214" cy="4176658"/>
          </a:xfrm>
        </p:grpSpPr>
        <p:pic>
          <p:nvPicPr>
            <p:cNvPr id="8" name="Picture 7" descr="A diagram of a language model&#10;&#10;Description automatically generated">
              <a:extLst>
                <a:ext uri="{FF2B5EF4-FFF2-40B4-BE49-F238E27FC236}">
                  <a16:creationId xmlns:a16="http://schemas.microsoft.com/office/drawing/2014/main" id="{6B98A45D-1878-F84B-CF1F-8F4FC238FC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174" b="27390"/>
            <a:stretch/>
          </p:blipFill>
          <p:spPr>
            <a:xfrm>
              <a:off x="315311" y="2444076"/>
              <a:ext cx="4497214" cy="3031814"/>
            </a:xfrm>
            <a:prstGeom prst="rect">
              <a:avLst/>
            </a:prstGeom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78B58FD-E610-417B-102C-1C11FF271106}"/>
                </a:ext>
              </a:extLst>
            </p:cNvPr>
            <p:cNvGrpSpPr/>
            <p:nvPr/>
          </p:nvGrpSpPr>
          <p:grpSpPr>
            <a:xfrm>
              <a:off x="316670" y="5454870"/>
              <a:ext cx="3377108" cy="1165864"/>
              <a:chOff x="316670" y="5454870"/>
              <a:chExt cx="3377108" cy="1165864"/>
            </a:xfrm>
          </p:grpSpPr>
          <p:pic>
            <p:nvPicPr>
              <p:cNvPr id="35" name="Picture 34" descr="A diagram of a language model&#10;&#10;Description automatically generated">
                <a:extLst>
                  <a:ext uri="{FF2B5EF4-FFF2-40B4-BE49-F238E27FC236}">
                    <a16:creationId xmlns:a16="http://schemas.microsoft.com/office/drawing/2014/main" id="{59DFFA71-4746-9B89-EB37-FF51BAD7D3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2078" r="34283"/>
              <a:stretch/>
            </p:blipFill>
            <p:spPr>
              <a:xfrm>
                <a:off x="316670" y="5454870"/>
                <a:ext cx="3021116" cy="1165864"/>
              </a:xfrm>
              <a:prstGeom prst="rect">
                <a:avLst/>
              </a:prstGeom>
            </p:spPr>
          </p:pic>
          <p:pic>
            <p:nvPicPr>
              <p:cNvPr id="36" name="Picture 35" descr="A diagram of a language model&#10;&#10;Description automatically generated">
                <a:extLst>
                  <a:ext uri="{FF2B5EF4-FFF2-40B4-BE49-F238E27FC236}">
                    <a16:creationId xmlns:a16="http://schemas.microsoft.com/office/drawing/2014/main" id="{C13F9EEA-081B-5921-B7B6-8323CB91E0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678" t="72078" r="-451"/>
              <a:stretch/>
            </p:blipFill>
            <p:spPr>
              <a:xfrm>
                <a:off x="3336427" y="5454870"/>
                <a:ext cx="357351" cy="1165864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290C9916-0181-651E-3966-B676EF2BB790}"/>
                  </a:ext>
                </a:extLst>
              </p:cNvPr>
              <p:cNvSpPr/>
              <p:nvPr/>
            </p:nvSpPr>
            <p:spPr>
              <a:xfrm>
                <a:off x="2920926" y="5510815"/>
                <a:ext cx="546538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7A34AE4F-7B8D-95F8-9AF7-203DD90B5CF1}"/>
                  </a:ext>
                </a:extLst>
              </p:cNvPr>
              <p:cNvSpPr/>
              <p:nvPr/>
            </p:nvSpPr>
            <p:spPr>
              <a:xfrm>
                <a:off x="3283877" y="574306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217E04F3-9AC9-0143-9C99-FA7FDF6D4961}"/>
                  </a:ext>
                </a:extLst>
              </p:cNvPr>
              <p:cNvSpPr/>
              <p:nvPr/>
            </p:nvSpPr>
            <p:spPr>
              <a:xfrm>
                <a:off x="3163008" y="596903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623F1B2-8E88-D47B-0434-69949BCAAB76}"/>
                  </a:ext>
                </a:extLst>
              </p:cNvPr>
              <p:cNvSpPr/>
              <p:nvPr/>
            </p:nvSpPr>
            <p:spPr>
              <a:xfrm>
                <a:off x="3210308" y="6195008"/>
                <a:ext cx="152057" cy="121260"/>
              </a:xfrm>
              <a:prstGeom prst="rect">
                <a:avLst/>
              </a:prstGeom>
              <a:solidFill>
                <a:srgbClr val="C2BBE2"/>
              </a:solidFill>
              <a:ln>
                <a:solidFill>
                  <a:srgbClr val="C2BBE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3944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models in education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Existing datasets and benchmarks are constructed for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</a:t>
            </a: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text-rich educational downstream tasks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, with an emphasis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on QS (question solving), EC (error correction), </a:t>
            </a:r>
          </a:p>
          <a:p>
            <a:pPr marL="0" indent="0">
              <a:buNone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   QG (question generation), and AG (automatic grading).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[2]</a:t>
            </a: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4B4CEBE-496A-7B8C-8F8A-52434FF270F0}"/>
              </a:ext>
            </a:extLst>
          </p:cNvPr>
          <p:cNvGrpSpPr/>
          <p:nvPr/>
        </p:nvGrpSpPr>
        <p:grpSpPr>
          <a:xfrm>
            <a:off x="306160" y="4101523"/>
            <a:ext cx="6865882" cy="1693488"/>
            <a:chOff x="643456" y="2919198"/>
            <a:chExt cx="7793420" cy="1943108"/>
          </a:xfrm>
        </p:grpSpPr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05DD7E2-DCB9-699C-C3F7-95198BC8D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56" y="2919198"/>
              <a:ext cx="7772400" cy="509802"/>
            </a:xfrm>
            <a:prstGeom prst="rect">
              <a:avLst/>
            </a:prstGeom>
          </p:spPr>
        </p:pic>
        <p:pic>
          <p:nvPicPr>
            <p:cNvPr id="44" name="Picture 43" descr="A close-up of words&#10;&#10;Description automatically generated">
              <a:extLst>
                <a:ext uri="{FF2B5EF4-FFF2-40B4-BE49-F238E27FC236}">
                  <a16:creationId xmlns:a16="http://schemas.microsoft.com/office/drawing/2014/main" id="{E195997D-C469-7F62-4D6A-628B464EA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476" y="3418490"/>
              <a:ext cx="7772400" cy="1443816"/>
            </a:xfrm>
            <a:prstGeom prst="rect">
              <a:avLst/>
            </a:prstGeom>
          </p:spPr>
        </p:pic>
      </p:grpSp>
      <p:pic>
        <p:nvPicPr>
          <p:cNvPr id="5" name="Picture 4" descr="A table of text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D415F1F8-3E73-37D9-82D3-26A37C56B6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169" y="0"/>
            <a:ext cx="4536831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6E6F25-FCBF-BA3C-CCBE-184E3482A518}"/>
              </a:ext>
            </a:extLst>
          </p:cNvPr>
          <p:cNvSpPr/>
          <p:nvPr/>
        </p:nvSpPr>
        <p:spPr>
          <a:xfrm>
            <a:off x="7673687" y="4582510"/>
            <a:ext cx="4444741" cy="81980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A12A52-8F68-AAD3-FA39-5BCFA5A587D2}"/>
              </a:ext>
            </a:extLst>
          </p:cNvPr>
          <p:cNvCxnSpPr>
            <a:cxnSpLocks/>
          </p:cNvCxnSpPr>
          <p:nvPr/>
        </p:nvCxnSpPr>
        <p:spPr>
          <a:xfrm flipV="1">
            <a:off x="7153524" y="5374695"/>
            <a:ext cx="520163" cy="37393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493895E-2115-620F-9C21-A44D7000A430}"/>
              </a:ext>
            </a:extLst>
          </p:cNvPr>
          <p:cNvCxnSpPr>
            <a:cxnSpLocks/>
            <a:stCxn id="46" idx="3"/>
          </p:cNvCxnSpPr>
          <p:nvPr/>
        </p:nvCxnSpPr>
        <p:spPr>
          <a:xfrm>
            <a:off x="7153524" y="4323679"/>
            <a:ext cx="521473" cy="2574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59326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model-based programming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Three main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opportunities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[4]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Generation of code from specification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(</a:t>
            </a:r>
            <a:r>
              <a:rPr lang="en-US" sz="1800" b="1" dirty="0">
                <a:latin typeface="Arial"/>
                <a:cs typeface="Arial"/>
              </a:rPr>
              <a:t>text to code</a:t>
            </a:r>
            <a:r>
              <a:rPr lang="en-US" sz="1800" dirty="0">
                <a:latin typeface="Arial"/>
                <a:cs typeface="Arial"/>
              </a:rPr>
              <a:t>)</a:t>
            </a:r>
          </a:p>
          <a:p>
            <a:pPr lvl="2" indent="0">
              <a:buNone/>
            </a:pPr>
            <a:endParaRPr lang="en-US" sz="18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Generation of ancillary tools such as test cases 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</a:t>
            </a: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(</a:t>
            </a: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code to code</a:t>
            </a:r>
            <a:r>
              <a:rPr lang="en-US" sz="1800" b="0" dirty="0">
                <a:solidFill>
                  <a:schemeClr val="tx1"/>
                </a:solidFill>
                <a:latin typeface="Arial"/>
                <a:cs typeface="Arial"/>
              </a:rPr>
              <a:t>)</a:t>
            </a:r>
          </a:p>
          <a:p>
            <a:pPr lvl="2" indent="0">
              <a:buNone/>
            </a:pPr>
            <a:endParaRPr lang="en-US" sz="1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dirty="0">
                <a:latin typeface="Arial"/>
                <a:cs typeface="Arial"/>
              </a:rPr>
              <a:t>Generation of explanations or suggestions </a:t>
            </a:r>
          </a:p>
          <a:p>
            <a:pPr lvl="2" indent="0">
              <a:buNone/>
            </a:pPr>
            <a:r>
              <a:rPr lang="en-US" sz="1800" dirty="0">
                <a:latin typeface="Arial"/>
                <a:cs typeface="Arial"/>
              </a:rPr>
              <a:t>  (</a:t>
            </a:r>
            <a:r>
              <a:rPr lang="en-US" sz="1800" b="1" dirty="0">
                <a:latin typeface="Arial"/>
                <a:cs typeface="Arial"/>
              </a:rPr>
              <a:t>code to text</a:t>
            </a:r>
            <a:r>
              <a:rPr lang="en-US" sz="1800" dirty="0">
                <a:latin typeface="Arial"/>
                <a:cs typeface="Arial"/>
              </a:rPr>
              <a:t>)</a:t>
            </a:r>
            <a:endParaRPr lang="en-US" sz="18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2" descr="Wolfram|Alpha as the Way to Bring Computational Knowledge Superpowers to ChatGPT">
            <a:extLst>
              <a:ext uri="{FF2B5EF4-FFF2-40B4-BE49-F238E27FC236}">
                <a16:creationId xmlns:a16="http://schemas.microsoft.com/office/drawing/2014/main" id="{3037EBB2-541F-18E4-7181-50BD88CE55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807" b="2114"/>
          <a:stretch/>
        </p:blipFill>
        <p:spPr bwMode="auto">
          <a:xfrm>
            <a:off x="7368194" y="1215445"/>
            <a:ext cx="4224039" cy="5202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28EB8B-D313-59D4-AE93-CD9E11FCAC84}"/>
              </a:ext>
            </a:extLst>
          </p:cNvPr>
          <p:cNvSpPr txBox="1"/>
          <p:nvPr/>
        </p:nvSpPr>
        <p:spPr>
          <a:xfrm>
            <a:off x="7106386" y="6507890"/>
            <a:ext cx="4351283" cy="223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writings.stephenwolfram.com</a:t>
            </a:r>
            <a:r>
              <a:rPr lang="en-US" sz="800" dirty="0"/>
              <a:t>/2023/02/what-is-</a:t>
            </a:r>
            <a:r>
              <a:rPr lang="en-US" sz="800" dirty="0" err="1"/>
              <a:t>chatgpt</a:t>
            </a:r>
            <a:r>
              <a:rPr lang="en-US" sz="800" dirty="0"/>
              <a:t>-doing-and-why-does-it-work/</a:t>
            </a:r>
          </a:p>
        </p:txBody>
      </p:sp>
    </p:spTree>
    <p:extLst>
      <p:ext uri="{BB962C8B-B14F-4D97-AF65-F5344CB8AC3E}">
        <p14:creationId xmlns:p14="http://schemas.microsoft.com/office/powerpoint/2010/main" val="429300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570529" cy="53551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Large language model-based programming</a:t>
            </a:r>
            <a:endParaRPr lang="en-US" dirty="0"/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Pedagogical approaches for explaining code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: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[5]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20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“Explain in Plain English” (</a:t>
            </a:r>
            <a:r>
              <a:rPr lang="en-US" sz="1800" b="1" dirty="0" err="1">
                <a:latin typeface="Arial"/>
                <a:cs typeface="Arial"/>
              </a:rPr>
              <a:t>EiPE</a:t>
            </a:r>
            <a:r>
              <a:rPr lang="en-US" sz="1800" b="1" dirty="0">
                <a:latin typeface="Arial"/>
                <a:cs typeface="Arial"/>
              </a:rPr>
              <a:t>)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explain the purpose of code fragments at an abstract level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16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Code tracing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need to understand how the code executes and “predict” its </a:t>
            </a:r>
            <a:r>
              <a:rPr lang="en-US" sz="1600" dirty="0" err="1">
                <a:latin typeface="Arial"/>
                <a:cs typeface="Arial"/>
              </a:rPr>
              <a:t>behaviour</a:t>
            </a:r>
            <a:r>
              <a:rPr lang="en-US" sz="1600" dirty="0">
                <a:latin typeface="Arial"/>
                <a:cs typeface="Arial"/>
              </a:rPr>
              <a:t> (changes to memory and internal state) and output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endParaRPr lang="en-US" sz="18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latin typeface="Arial"/>
                <a:cs typeface="Arial"/>
              </a:rPr>
              <a:t>Pair programming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explain their code and their thinking process to their partner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1400" dirty="0">
              <a:latin typeface="Arial"/>
              <a:cs typeface="Arial"/>
            </a:endParaRPr>
          </a:p>
          <a:p>
            <a:pPr lvl="2">
              <a:buFont typeface="Wingdings" panose="020B0604020202020204" pitchFamily="34" charset="0"/>
              <a:buChar char="§"/>
            </a:pPr>
            <a:r>
              <a:rPr lang="en-US" sz="1800" b="1" dirty="0">
                <a:solidFill>
                  <a:schemeClr val="tx1"/>
                </a:solidFill>
                <a:latin typeface="Arial"/>
                <a:cs typeface="Arial"/>
              </a:rPr>
              <a:t>Misconception-based feedback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Students follow prompts based on common misconceptions to guide discussion about code</a:t>
            </a:r>
            <a:endParaRPr lang="en-US" sz="1600" b="0" dirty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54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B800F9-821C-93AE-3320-E8F6D7A92F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6160" y="1286555"/>
            <a:ext cx="11721084" cy="54682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20B0604020202020204" pitchFamily="34" charset="0"/>
              <a:buChar char="§"/>
            </a:pPr>
            <a:r>
              <a:rPr lang="en-US" dirty="0">
                <a:latin typeface="Arial"/>
                <a:cs typeface="Arial"/>
              </a:rPr>
              <a:t>Example practices: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code explanation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Setting: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e-book on Web software development </a:t>
            </a:r>
            <a:r>
              <a:rPr lang="en-US" sz="800" b="0" dirty="0">
                <a:solidFill>
                  <a:schemeClr val="tx1"/>
                </a:solidFill>
                <a:latin typeface="Arial"/>
                <a:cs typeface="Arial"/>
              </a:rPr>
              <a:t>[5]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Goal: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integrate explanations generated by LLMs into Computer Science classrooms.</a:t>
            </a:r>
          </a:p>
          <a:p>
            <a:pPr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Research questions: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</a:rPr>
              <a:t>RQ1: </a:t>
            </a:r>
            <a:r>
              <a:rPr lang="en-GB" sz="1600" b="0" dirty="0">
                <a:solidFill>
                  <a:schemeClr val="tx1"/>
                </a:solidFill>
                <a:effectLst/>
              </a:rPr>
              <a:t>How do students engage with the generated explanations, and which types of explanations do they use most frequently? For what types of code snippets do students request explanations? </a:t>
            </a:r>
            <a:endParaRPr lang="en-GB" sz="1600" dirty="0"/>
          </a:p>
          <a:p>
            <a:pPr lvl="3">
              <a:buFont typeface="Wingdings" panose="020B0604020202020204" pitchFamily="34" charset="0"/>
              <a:buChar char="§"/>
            </a:pPr>
            <a:r>
              <a:rPr lang="en-GB" sz="1600" b="0" dirty="0">
                <a:solidFill>
                  <a:schemeClr val="tx1"/>
                </a:solidFill>
                <a:effectLst/>
              </a:rPr>
              <a:t>RQ2: What are the characteristics of explanations that students rate as most and least helpful? </a:t>
            </a:r>
            <a:endParaRPr lang="en-GB" sz="1600" b="0" dirty="0">
              <a:solidFill>
                <a:schemeClr val="tx1"/>
              </a:solidFill>
            </a:endParaRPr>
          </a:p>
          <a:p>
            <a:pPr lvl="3">
              <a:buFont typeface="Wingdings" panose="020B0604020202020204" pitchFamily="34" charset="0"/>
              <a:buChar char="§"/>
            </a:pPr>
            <a:endParaRPr lang="en-US" sz="800" b="0" dirty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buFont typeface="Wingdings" panose="020B0604020202020204" pitchFamily="34" charset="0"/>
              <a:buChar char="§"/>
            </a:pP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Approach:</a:t>
            </a:r>
            <a:r>
              <a:rPr lang="en-US" sz="2000" b="0" dirty="0">
                <a:solidFill>
                  <a:schemeClr val="tx1"/>
                </a:solidFill>
                <a:latin typeface="Arial"/>
                <a:cs typeface="Arial"/>
              </a:rPr>
              <a:t> Use of LLMs to generate three types of explanations: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Line-by-line explanation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b="0" dirty="0">
                <a:solidFill>
                  <a:schemeClr val="tx1"/>
                </a:solidFill>
                <a:latin typeface="Arial"/>
                <a:cs typeface="Arial"/>
              </a:rPr>
              <a:t>List of important concepts</a:t>
            </a:r>
          </a:p>
          <a:p>
            <a:pPr lvl="3">
              <a:buFont typeface="Wingdings" panose="020B0604020202020204" pitchFamily="34" charset="0"/>
              <a:buChar char="§"/>
            </a:pPr>
            <a:r>
              <a:rPr lang="en-US" sz="1600" dirty="0">
                <a:latin typeface="Arial"/>
                <a:cs typeface="Arial"/>
              </a:rPr>
              <a:t>High-level summary of the code</a:t>
            </a:r>
          </a:p>
          <a:p>
            <a:pPr lvl="3">
              <a:buFont typeface="Wingdings" panose="020B0604020202020204" pitchFamily="34" charset="0"/>
              <a:buChar char="§"/>
            </a:pPr>
            <a:endParaRPr lang="en-US" sz="800" dirty="0">
              <a:latin typeface="Arial"/>
              <a:cs typeface="Arial"/>
            </a:endParaRPr>
          </a:p>
          <a:p>
            <a:pPr lvl="1">
              <a:buFont typeface="Wingdings" panose="020B0604020202020204" pitchFamily="34" charset="0"/>
              <a:buChar char="§"/>
            </a:pPr>
            <a:r>
              <a:rPr lang="en-US" sz="2000" dirty="0">
                <a:latin typeface="Arial"/>
                <a:cs typeface="Arial"/>
              </a:rPr>
              <a:t>A total of 13 code snippets * 5 code explanations * 3 types of explanations =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Arial"/>
                <a:cs typeface="Arial"/>
              </a:rPr>
              <a:t>195 explanations </a:t>
            </a:r>
            <a:r>
              <a:rPr lang="en-US" sz="2000" dirty="0">
                <a:latin typeface="Arial"/>
                <a:cs typeface="Arial"/>
              </a:rPr>
              <a:t>were generated and added to two chapters of the e-book.</a:t>
            </a:r>
            <a:endParaRPr lang="en-GB" sz="2000" dirty="0"/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551776A-7BC3-6141-317B-54D6E7074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945" y="206127"/>
            <a:ext cx="3970895" cy="1435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15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0" name="Rectangle 15429">
            <a:extLst>
              <a:ext uri="{FF2B5EF4-FFF2-40B4-BE49-F238E27FC236}">
                <a16:creationId xmlns:a16="http://schemas.microsoft.com/office/drawing/2014/main" id="{295775B5-8A70-E738-A3F6-F2352C146F83}"/>
              </a:ext>
            </a:extLst>
          </p:cNvPr>
          <p:cNvSpPr/>
          <p:nvPr/>
        </p:nvSpPr>
        <p:spPr>
          <a:xfrm>
            <a:off x="164756" y="6374026"/>
            <a:ext cx="1112108" cy="2677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CBB7F3B9-12E5-3774-4B2A-76133023F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46" y="1795264"/>
            <a:ext cx="4729837" cy="2213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9DCC13-25D8-F499-0E7A-72545CA6600E}"/>
              </a:ext>
            </a:extLst>
          </p:cNvPr>
          <p:cNvSpPr txBox="1"/>
          <p:nvPr/>
        </p:nvSpPr>
        <p:spPr>
          <a:xfrm>
            <a:off x="236174" y="1191064"/>
            <a:ext cx="527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Code snippet: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 program that uses the </a:t>
            </a:r>
            <a:r>
              <a:rPr lang="en-GB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Deno</a:t>
            </a:r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runtime to launch a Web server.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white text on a white background&#10;&#10;Description automatically generated">
            <a:extLst>
              <a:ext uri="{FF2B5EF4-FFF2-40B4-BE49-F238E27FC236}">
                <a16:creationId xmlns:a16="http://schemas.microsoft.com/office/drawing/2014/main" id="{85883BCE-C801-52C7-35F8-FF69248F3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00" y="4469537"/>
            <a:ext cx="4277253" cy="226773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2B6FC2-A887-5FE8-770D-49B61E9DDF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744" y="4620653"/>
            <a:ext cx="3610632" cy="43592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A4BA3D8-3A7D-8531-5C61-A7A2B1A42B15}"/>
              </a:ext>
            </a:extLst>
          </p:cNvPr>
          <p:cNvGrpSpPr/>
          <p:nvPr/>
        </p:nvGrpSpPr>
        <p:grpSpPr>
          <a:xfrm>
            <a:off x="4649044" y="5264067"/>
            <a:ext cx="4749800" cy="1473200"/>
            <a:chOff x="5165610" y="3429000"/>
            <a:chExt cx="4749800" cy="1473200"/>
          </a:xfrm>
        </p:grpSpPr>
        <p:pic>
          <p:nvPicPr>
            <p:cNvPr id="12" name="Picture 11" descr="A close up of a text&#10;&#10;Description automatically generated">
              <a:extLst>
                <a:ext uri="{FF2B5EF4-FFF2-40B4-BE49-F238E27FC236}">
                  <a16:creationId xmlns:a16="http://schemas.microsoft.com/office/drawing/2014/main" id="{B441CCC2-9454-E948-760A-973F9084E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8310" y="3429000"/>
              <a:ext cx="4737100" cy="850900"/>
            </a:xfrm>
            <a:prstGeom prst="rect">
              <a:avLst/>
            </a:prstGeom>
          </p:spPr>
        </p:pic>
        <p:pic>
          <p:nvPicPr>
            <p:cNvPr id="14" name="Picture 13" descr="A close up of black text&#10;&#10;Description automatically generated">
              <a:extLst>
                <a:ext uri="{FF2B5EF4-FFF2-40B4-BE49-F238E27FC236}">
                  <a16:creationId xmlns:a16="http://schemas.microsoft.com/office/drawing/2014/main" id="{57AE9239-DD21-5741-3DD5-11A529F7BF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610" y="4279900"/>
              <a:ext cx="4749800" cy="622300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7F1A4DAD-6925-50C3-F562-704522A4686E}"/>
              </a:ext>
            </a:extLst>
          </p:cNvPr>
          <p:cNvSpPr txBox="1"/>
          <p:nvPr/>
        </p:nvSpPr>
        <p:spPr>
          <a:xfrm>
            <a:off x="147640" y="4163535"/>
            <a:ext cx="1146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Line-by-line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0C4B9-A556-F98A-FF70-11AAEEDB9C06}"/>
              </a:ext>
            </a:extLst>
          </p:cNvPr>
          <p:cNvSpPr txBox="1"/>
          <p:nvPr/>
        </p:nvSpPr>
        <p:spPr>
          <a:xfrm>
            <a:off x="4583413" y="4363022"/>
            <a:ext cx="17215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Concepts/purpose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35A67DB-13BE-7444-B8AF-CDE3E3DF4F70}"/>
              </a:ext>
            </a:extLst>
          </p:cNvPr>
          <p:cNvSpPr txBox="1"/>
          <p:nvPr/>
        </p:nvSpPr>
        <p:spPr>
          <a:xfrm>
            <a:off x="4625335" y="5016137"/>
            <a:ext cx="10097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Summary</a:t>
            </a:r>
          </a:p>
        </p:txBody>
      </p:sp>
      <p:pic>
        <p:nvPicPr>
          <p:cNvPr id="20" name="Picture 19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84CDC702-CD96-1700-B063-FD7FB6D41C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597" y="892061"/>
            <a:ext cx="4163441" cy="33985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F46664-71DA-6CB7-7038-81140A896AD3}"/>
              </a:ext>
            </a:extLst>
          </p:cNvPr>
          <p:cNvSpPr txBox="1"/>
          <p:nvPr/>
        </p:nvSpPr>
        <p:spPr>
          <a:xfrm>
            <a:off x="6304975" y="228519"/>
            <a:ext cx="52793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Measures: 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GB" sz="1600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GB" sz="16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explanation view time; (ii) number of views; and (iii) subjective ratings.</a:t>
            </a:r>
            <a:endParaRPr lang="en-GB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484455-0AF2-9C20-51AE-59457014C1CF}"/>
              </a:ext>
            </a:extLst>
          </p:cNvPr>
          <p:cNvSpPr txBox="1"/>
          <p:nvPr/>
        </p:nvSpPr>
        <p:spPr>
          <a:xfrm>
            <a:off x="10234264" y="4347633"/>
            <a:ext cx="172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176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explanations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58 </a:t>
            </a:r>
            <a:r>
              <a:rPr lang="pt-BR" sz="1200" dirty="0" err="1">
                <a:latin typeface="Arial" panose="020B0604020202020204" pitchFamily="34" charset="0"/>
                <a:cs typeface="Arial" panose="020B0604020202020204" pitchFamily="34" charset="0"/>
              </a:rPr>
              <a:t>students</a:t>
            </a:r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 algn="r"/>
            <a:r>
              <a:rPr lang="pt-BR" sz="1200" dirty="0">
                <a:latin typeface="Arial" panose="020B0604020202020204" pitchFamily="34" charset="0"/>
                <a:cs typeface="Arial" panose="020B0604020202020204" pitchFamily="34" charset="0"/>
              </a:rPr>
              <a:t>Summer 2022</a:t>
            </a:r>
            <a:endParaRPr lang="en-GB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082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e36bae1-83ee-4dbf-8c81-77838a7bebec" xsi:nil="true"/>
    <lcf76f155ced4ddcb4097134ff3c332f xmlns="75d39c6a-b0cc-4cbf-998c-92e7a33e9111">
      <Terms xmlns="http://schemas.microsoft.com/office/infopath/2007/PartnerControls"/>
    </lcf76f155ced4ddcb4097134ff3c332f>
    <SharedWithUsers xmlns="de36bae1-83ee-4dbf-8c81-77838a7bebec">
      <UserInfo>
        <DisplayName>Panero,F</DisplayName>
        <AccountId>445</AccountId>
        <AccountType/>
      </UserInfo>
      <UserInfo>
        <DisplayName>Cardoso-Silva,J</DisplayName>
        <AccountId>141</AccountId>
        <AccountType/>
      </UserInfo>
      <UserInfo>
        <DisplayName>Filip-Turner,M (ug)</DisplayName>
        <AccountId>492</AccountId>
        <AccountType/>
      </UserInfo>
      <UserInfo>
        <DisplayName>Luxmoore,SM</DisplayName>
        <AccountId>469</AccountId>
        <AccountType/>
      </UserInfo>
      <UserInfo>
        <DisplayName>Barreto,ME</DisplayName>
        <AccountId>280</AccountId>
        <AccountType/>
      </UserInfo>
      <UserInfo>
        <DisplayName>Berrada,G</DisplayName>
        <AccountId>399</AccountId>
        <AccountType/>
      </UserInfo>
      <UserInfo>
        <DisplayName>Sallai,D</DisplayName>
        <AccountId>481</AccountId>
        <AccountType/>
      </UserInfo>
      <UserInfo>
        <DisplayName>Kearney1,C</DisplayName>
        <AccountId>534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384D09D57C4AD4AA3EA6EEA08CDC379" ma:contentTypeVersion="18" ma:contentTypeDescription="Create a new document." ma:contentTypeScope="" ma:versionID="5b86187064968bf63b2a5a57ff4dc6c4">
  <xsd:schema xmlns:xsd="http://www.w3.org/2001/XMLSchema" xmlns:xs="http://www.w3.org/2001/XMLSchema" xmlns:p="http://schemas.microsoft.com/office/2006/metadata/properties" xmlns:ns2="75d39c6a-b0cc-4cbf-998c-92e7a33e9111" xmlns:ns3="de36bae1-83ee-4dbf-8c81-77838a7bebec" targetNamespace="http://schemas.microsoft.com/office/2006/metadata/properties" ma:root="true" ma:fieldsID="fad18347e311f3658b6ec742cbb9bab4" ns2:_="" ns3:_="">
    <xsd:import namespace="75d39c6a-b0cc-4cbf-998c-92e7a33e9111"/>
    <xsd:import namespace="de36bae1-83ee-4dbf-8c81-77838a7bebe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5d39c6a-b0cc-4cbf-998c-92e7a33e91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2c64bf66-3ab6-4740-8ae4-bf44781f388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e36bae1-83ee-4dbf-8c81-77838a7bebec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09ba9163-9244-4b27-9fc3-3119906205e4}" ma:internalName="TaxCatchAll" ma:showField="CatchAllData" ma:web="de36bae1-83ee-4dbf-8c81-77838a7bebe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462082-6700-4D32-83CA-2B7CD6397C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E7A531C-80F5-4D54-86C5-FB9D7631E2C1}">
  <ds:schemaRefs>
    <ds:schemaRef ds:uri="75d39c6a-b0cc-4cbf-998c-92e7a33e9111"/>
    <ds:schemaRef ds:uri="de36bae1-83ee-4dbf-8c81-77838a7bebe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CA7477-D292-4CB2-8E17-3C9D8AD30227}">
  <ds:schemaRefs>
    <ds:schemaRef ds:uri="75d39c6a-b0cc-4cbf-998c-92e7a33e9111"/>
    <ds:schemaRef ds:uri="de36bae1-83ee-4dbf-8c81-77838a7bebe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1206</TotalTime>
  <Words>1570</Words>
  <Application>Microsoft Macintosh PowerPoint</Application>
  <PresentationFormat>Widescreen</PresentationFormat>
  <Paragraphs>205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Aptos</vt:lpstr>
      <vt:lpstr>Aptos Display</vt:lpstr>
      <vt:lpstr>Arial</vt:lpstr>
      <vt:lpstr>Calibri</vt:lpstr>
      <vt:lpstr>Open Sans</vt:lpstr>
      <vt:lpstr>Roboto</vt:lpstr>
      <vt:lpstr>Roboto Regular</vt:lpstr>
      <vt:lpstr>Wingdings</vt:lpstr>
      <vt:lpstr>office theme</vt:lpstr>
      <vt:lpstr>Large language models in programming education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Barreto,ME</cp:lastModifiedBy>
  <cp:revision>105</cp:revision>
  <cp:lastPrinted>2024-06-06T15:26:38Z</cp:lastPrinted>
  <dcterms:created xsi:type="dcterms:W3CDTF">2024-04-24T21:23:53Z</dcterms:created>
  <dcterms:modified xsi:type="dcterms:W3CDTF">2024-06-06T15:26:43Z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0x010100C384D09D57C4AD4AA3EA6EEA08CDC379</vt:lpwstr>
  </property>
  <property fmtid="{D5CDD505-2E9C-101B-9397-08002B2CF9AE}" pid="3" name="MediaServiceImageTags">
    <vt:lpwstr/>
  </property>
</Properties>
</file>